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0"/>
  </p:notesMasterIdLst>
  <p:sldIdLst>
    <p:sldId id="436" r:id="rId2"/>
    <p:sldId id="476" r:id="rId3"/>
    <p:sldId id="473" r:id="rId4"/>
    <p:sldId id="477" r:id="rId5"/>
    <p:sldId id="483" r:id="rId6"/>
    <p:sldId id="479" r:id="rId7"/>
    <p:sldId id="482" r:id="rId8"/>
    <p:sldId id="296" r:id="rId9"/>
    <p:sldId id="298" r:id="rId10"/>
    <p:sldId id="283" r:id="rId11"/>
    <p:sldId id="308" r:id="rId12"/>
    <p:sldId id="323" r:id="rId13"/>
    <p:sldId id="324" r:id="rId14"/>
    <p:sldId id="325" r:id="rId15"/>
    <p:sldId id="299" r:id="rId16"/>
    <p:sldId id="271" r:id="rId17"/>
    <p:sldId id="329" r:id="rId18"/>
    <p:sldId id="300" r:id="rId19"/>
    <p:sldId id="291" r:id="rId20"/>
    <p:sldId id="301" r:id="rId21"/>
    <p:sldId id="272" r:id="rId22"/>
    <p:sldId id="295" r:id="rId23"/>
    <p:sldId id="326" r:id="rId24"/>
    <p:sldId id="327" r:id="rId25"/>
    <p:sldId id="303" r:id="rId26"/>
    <p:sldId id="304" r:id="rId27"/>
    <p:sldId id="305" r:id="rId28"/>
    <p:sldId id="306" r:id="rId29"/>
    <p:sldId id="344" r:id="rId30"/>
    <p:sldId id="435" r:id="rId31"/>
    <p:sldId id="307" r:id="rId32"/>
    <p:sldId id="302" r:id="rId33"/>
    <p:sldId id="309" r:id="rId34"/>
    <p:sldId id="312" r:id="rId35"/>
    <p:sldId id="311" r:id="rId36"/>
    <p:sldId id="314" r:id="rId37"/>
    <p:sldId id="315" r:id="rId38"/>
    <p:sldId id="4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1F"/>
    <a:srgbClr val="05B9B2"/>
    <a:srgbClr val="D41285"/>
    <a:srgbClr val="D511CC"/>
    <a:srgbClr val="CA3A6B"/>
    <a:srgbClr val="756390"/>
    <a:srgbClr val="FF7575"/>
    <a:srgbClr val="009089"/>
    <a:srgbClr val="2DB7B0"/>
    <a:srgbClr val="2DB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79787"/>
  </p:normalViewPr>
  <p:slideViewPr>
    <p:cSldViewPr snapToGrid="0" snapToObjects="1">
      <p:cViewPr varScale="1">
        <p:scale>
          <a:sx n="61" d="100"/>
          <a:sy n="61" d="100"/>
        </p:scale>
        <p:origin x="105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23EAC-CAEB-5D46-8A80-CBA13BC2A077}" type="datetimeFigureOut">
              <a:rPr lang="es-ES_tradnl" smtClean="0"/>
              <a:pPr/>
              <a:t>04/12/2023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D2B24-E436-B044-8154-1FEEDB1D77C5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576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 dirty="0">
              <a:latin typeface="Arial" pitchFamily="34" charset="0"/>
            </a:endParaRPr>
          </a:p>
        </p:txBody>
      </p:sp>
      <p:sp>
        <p:nvSpPr>
          <p:cNvPr id="8397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E8ACEBB-96A9-489C-B584-9807F3D70C50}" type="slidenum">
              <a:rPr lang="es-ES" altLang="es-ES" sz="1300" smtClean="0"/>
              <a:pPr/>
              <a:t>1</a:t>
            </a:fld>
            <a:endParaRPr lang="es-ES" altLang="es-ES" sz="1300" dirty="0"/>
          </a:p>
        </p:txBody>
      </p:sp>
    </p:spTree>
    <p:extLst>
      <p:ext uri="{BB962C8B-B14F-4D97-AF65-F5344CB8AC3E}">
        <p14:creationId xmlns:p14="http://schemas.microsoft.com/office/powerpoint/2010/main" val="3700057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pPr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0956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pPr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24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pPr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1232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No tocar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pPr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885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pPr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29085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pPr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8181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pPr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566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740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543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pPr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92259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069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29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2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900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pPr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6183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204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654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118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724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F2A33-1E49-43FF-9D81-C4740CD4AD07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99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 dirty="0">
              <a:latin typeface="Arial" pitchFamily="34" charset="0"/>
            </a:endParaRPr>
          </a:p>
        </p:txBody>
      </p:sp>
      <p:sp>
        <p:nvSpPr>
          <p:cNvPr id="8397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E8ACEBB-96A9-489C-B584-9807F3D70C50}" type="slidenum">
              <a:rPr lang="es-ES" altLang="es-ES" sz="1300" smtClean="0"/>
              <a:pPr/>
              <a:t>9</a:t>
            </a:fld>
            <a:endParaRPr lang="es-ES" altLang="es-ES" sz="1300" dirty="0"/>
          </a:p>
        </p:txBody>
      </p:sp>
    </p:spTree>
    <p:extLst>
      <p:ext uri="{BB962C8B-B14F-4D97-AF65-F5344CB8AC3E}">
        <p14:creationId xmlns:p14="http://schemas.microsoft.com/office/powerpoint/2010/main" val="4140307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1527-71FA-4CF7-A122-05FE625E3113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0906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1527-71FA-4CF7-A122-05FE625E3113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3932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1527-71FA-4CF7-A122-05FE625E3113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3932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1527-71FA-4CF7-A122-05FE625E3113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366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No tocar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pPr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134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pPr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888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C5C7101-2A11-40C9-A45B-A554028EAA9A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570BBA-6360-4356-85B0-41AD1AE44CBE}" type="slidenum">
              <a:rPr lang="tr-TR" smtClean="0"/>
              <a:pPr lvl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4BC8BF-1D36-4DDC-A2EF-6BCEFC3919EB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B8C578-A8C4-4926-B14B-BF09EA02B3A4}" type="slidenum">
              <a:rPr lang="tr-TR" smtClean="0"/>
              <a:pPr lvl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70CBB7F-F7BA-4301-9CE9-D114F7203AB0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00384B-A602-4DEE-9150-FEA7FC44E43F}" type="slidenum">
              <a:rPr lang="tr-TR" smtClean="0"/>
              <a:pPr lvl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9D2F3A7-D74C-45D9-9212-E52BA4EC63E0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7F5F7F-0037-4D1E-99E0-EB657A66ABD1}" type="slidenum">
              <a:rPr lang="tr-TR" smtClean="0"/>
              <a:pPr lvl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488274B-991B-40B4-9EFE-9AB1C16B1857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7D7355-E77A-456C-853D-65BCDD95E3CC}" type="slidenum">
              <a:rPr lang="tr-TR" smtClean="0"/>
              <a:pPr lvl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955D870-B8F1-4F31-970A-3F5FE5083D35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1F27F2-7E50-4922-933B-80BD38839049}" type="slidenum">
              <a:rPr lang="tr-TR" smtClean="0"/>
              <a:pPr lvl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0EC07F-F6B2-4271-9A74-0C964DC99C4E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386ED7-53C3-4184-AA94-11BBBB81AFFA}" type="slidenum">
              <a:rPr lang="tr-TR" smtClean="0"/>
              <a:pPr lvl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F9188F6-A7AF-4261-B3F2-BB85C38EB2E0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499DF2-0A09-4298-B0A1-4ADFEB388A0F}" type="slidenum">
              <a:rPr lang="tr-TR" smtClean="0"/>
              <a:pPr lvl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B4B4457-C574-4712-A631-4FFD0B14E144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CE5E07-DE4C-4DBB-AC2E-2E2E4C6657B0}" type="slidenum">
              <a:rPr lang="tr-TR" smtClean="0"/>
              <a:pPr lvl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7831914-442F-4EA5-B9B9-5EF06237CB0F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D75FA5-7821-41CB-977A-23C4E3BABBA3}" type="slidenum">
              <a:rPr lang="tr-TR" smtClean="0"/>
              <a:pPr lvl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694DFF1-A65E-477A-9638-1CA2705D9C2B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BFD3A-41BF-41A7-8877-97456534C271}" type="slidenum">
              <a:rPr lang="tr-TR" smtClean="0"/>
              <a:pPr lvl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3EEC4607-989A-4FB3-A4EE-19DAAA1EEBDB}" type="datetime1">
              <a:rPr lang="es-ES" smtClean="0"/>
              <a:pPr lvl="0"/>
              <a:t>04/12/2023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B07BE7D-60F4-4FA6-A5D6-838B52A504BF}" type="slidenum">
              <a:rPr lang="tr-TR" smtClean="0"/>
              <a:pPr lvl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73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emf"/><Relationship Id="rId10" Type="http://schemas.openxmlformats.org/officeDocument/2006/relationships/image" Target="../media/image29.gif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6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9.gif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https://www.youtube.com/watch?v=oG9PK-Pvqf4" TargetMode="Externa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uget.flexygo.com/setup/academyctrackinstaller.zi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nuget.flexygo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808E6E07-61DA-4BA5-8E45-43588B958E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31748" r="7523" b="56485"/>
          <a:stretch/>
        </p:blipFill>
        <p:spPr>
          <a:xfrm>
            <a:off x="0" y="0"/>
            <a:ext cx="12192000" cy="77958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189"/>
            <a:ext cx="12192000" cy="788723"/>
          </a:xfrm>
          <a:prstGeom prst="rect">
            <a:avLst/>
          </a:prstGeom>
          <a:solidFill>
            <a:srgbClr val="03BEAD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1 Título"/>
          <p:cNvSpPr txBox="1">
            <a:spLocks/>
          </p:cNvSpPr>
          <p:nvPr/>
        </p:nvSpPr>
        <p:spPr bwMode="auto">
          <a:xfrm>
            <a:off x="1468179" y="210145"/>
            <a:ext cx="6316703" cy="99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s-E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Taller de iniciación a </a:t>
            </a:r>
            <a:r>
              <a:rPr lang="es-ES" altLang="es-E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Flexygo</a:t>
            </a:r>
            <a:br>
              <a:rPr lang="en-US" altLang="es-ES" sz="6600" dirty="0">
                <a:solidFill>
                  <a:srgbClr val="2AA1D2"/>
                </a:solidFill>
                <a:latin typeface="Raleway" panose="020B05030301010600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altLang="es-ES" sz="36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9C9D41E-8713-4E85-93FB-B6DD8296F0E2}"/>
              </a:ext>
            </a:extLst>
          </p:cNvPr>
          <p:cNvSpPr txBox="1"/>
          <p:nvPr/>
        </p:nvSpPr>
        <p:spPr>
          <a:xfrm>
            <a:off x="6033128" y="2927938"/>
            <a:ext cx="5864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Daniel E. Lutz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5862CF5-CE3B-4EA8-98FD-8CA603E01F70}"/>
              </a:ext>
            </a:extLst>
          </p:cNvPr>
          <p:cNvSpPr txBox="1"/>
          <p:nvPr/>
        </p:nvSpPr>
        <p:spPr>
          <a:xfrm>
            <a:off x="6033127" y="3958302"/>
            <a:ext cx="4946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Flexygo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academy</a:t>
            </a:r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604020202020204" charset="0"/>
            </a:endParaRPr>
          </a:p>
          <a:p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Developer</a:t>
            </a:r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604020202020204" charset="0"/>
            </a:endParaRPr>
          </a:p>
          <a:p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Product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 manager </a:t>
            </a:r>
            <a:r>
              <a:rPr lang="es-ES" sz="2000" dirty="0">
                <a:latin typeface="Ubuntu" panose="020B0604020202020204" charset="0"/>
              </a:rPr>
              <a:t>CRM-SAT </a:t>
            </a:r>
            <a:r>
              <a:rPr lang="es-ES" sz="2000" dirty="0" err="1">
                <a:latin typeface="Ubuntu" panose="020B0604020202020204" charset="0"/>
              </a:rPr>
              <a:t>by</a:t>
            </a:r>
            <a:r>
              <a:rPr lang="es-ES" sz="2000" dirty="0">
                <a:latin typeface="Ubuntu" panose="020B0604020202020204" charset="0"/>
              </a:rPr>
              <a:t> </a:t>
            </a:r>
            <a:r>
              <a:rPr lang="es-ES" sz="2000" dirty="0" err="1">
                <a:latin typeface="Ubuntu" panose="020B0604020202020204" charset="0"/>
              </a:rPr>
              <a:t>Flexygo</a:t>
            </a:r>
            <a:endParaRPr lang="es-ES" sz="2000" dirty="0">
              <a:latin typeface="Ubuntu" panose="020B060402020202020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56263DC-5291-451D-95D3-05EE2617CA29}"/>
              </a:ext>
            </a:extLst>
          </p:cNvPr>
          <p:cNvSpPr/>
          <p:nvPr/>
        </p:nvSpPr>
        <p:spPr>
          <a:xfrm>
            <a:off x="394054" y="1117010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7388BE3-C2A2-440F-8CCD-47A333445FC8}"/>
              </a:ext>
            </a:extLst>
          </p:cNvPr>
          <p:cNvSpPr txBox="1"/>
          <p:nvPr/>
        </p:nvSpPr>
        <p:spPr>
          <a:xfrm>
            <a:off x="538481" y="990091"/>
            <a:ext cx="7500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Bienvenidos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A19269-CE41-1BC7-8592-C0DF51A28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7" y="2152041"/>
            <a:ext cx="3987301" cy="39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992B5-BBA2-4D77-B173-61D38CBD04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Negocio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0B66E2-451A-4463-A282-5393FB9D19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FD6FCE-E14A-4E7C-A349-DC4EDAE371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D008D0-2280-4EDB-AF48-4242458475E7}"/>
              </a:ext>
            </a:extLst>
          </p:cNvPr>
          <p:cNvSpPr txBox="1"/>
          <p:nvPr/>
        </p:nvSpPr>
        <p:spPr>
          <a:xfrm>
            <a:off x="6307209" y="4033063"/>
            <a:ext cx="552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i="1" dirty="0" err="1">
                <a:solidFill>
                  <a:srgbClr val="756390"/>
                </a:solidFill>
              </a:rPr>
              <a:t>Gartner</a:t>
            </a:r>
            <a:r>
              <a:rPr lang="es-ES" sz="1200" i="1" dirty="0">
                <a:solidFill>
                  <a:srgbClr val="756390"/>
                </a:solidFill>
              </a:rPr>
              <a:t> </a:t>
            </a:r>
            <a:r>
              <a:rPr lang="es-ES" sz="1200" i="1" dirty="0" err="1">
                <a:solidFill>
                  <a:srgbClr val="756390"/>
                </a:solidFill>
              </a:rPr>
              <a:t>Low</a:t>
            </a:r>
            <a:r>
              <a:rPr lang="es-ES" sz="1200" i="1" dirty="0">
                <a:solidFill>
                  <a:srgbClr val="756390"/>
                </a:solidFill>
              </a:rPr>
              <a:t> </a:t>
            </a:r>
            <a:r>
              <a:rPr lang="es-ES" sz="1200" i="1" dirty="0" err="1">
                <a:solidFill>
                  <a:srgbClr val="756390"/>
                </a:solidFill>
              </a:rPr>
              <a:t>Code</a:t>
            </a:r>
            <a:r>
              <a:rPr lang="es-ES" sz="1200" i="1" dirty="0">
                <a:solidFill>
                  <a:srgbClr val="756390"/>
                </a:solidFill>
              </a:rPr>
              <a:t> </a:t>
            </a:r>
            <a:r>
              <a:rPr lang="es-ES" sz="1200" i="1" dirty="0" err="1">
                <a:solidFill>
                  <a:srgbClr val="756390"/>
                </a:solidFill>
              </a:rPr>
              <a:t>Report</a:t>
            </a:r>
            <a:r>
              <a:rPr lang="es-ES" sz="1200" i="1" dirty="0">
                <a:solidFill>
                  <a:srgbClr val="756390"/>
                </a:solidFill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99986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2169583-C996-4797-A16C-907F5966A07E}"/>
              </a:ext>
            </a:extLst>
          </p:cNvPr>
          <p:cNvSpPr/>
          <p:nvPr/>
        </p:nvSpPr>
        <p:spPr>
          <a:xfrm>
            <a:off x="0" y="3189"/>
            <a:ext cx="12192000" cy="788723"/>
          </a:xfrm>
          <a:prstGeom prst="rect">
            <a:avLst/>
          </a:prstGeom>
          <a:solidFill>
            <a:srgbClr val="03BEAD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18"/>
          <a:stretch/>
        </p:blipFill>
        <p:spPr>
          <a:xfrm>
            <a:off x="-2" y="-1"/>
            <a:ext cx="12192001" cy="7570839"/>
          </a:xfrm>
          <a:prstGeom prst="rect">
            <a:avLst/>
          </a:prstGeom>
        </p:spPr>
      </p:pic>
      <p:sp>
        <p:nvSpPr>
          <p:cNvPr id="6" name="CuadroTexto 10"/>
          <p:cNvSpPr txBox="1"/>
          <p:nvPr/>
        </p:nvSpPr>
        <p:spPr>
          <a:xfrm>
            <a:off x="-268016" y="126193"/>
            <a:ext cx="12728027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0" i="0" u="none" strike="noStrike" kern="1200" cap="none" spc="0" baseline="0" dirty="0">
                <a:solidFill>
                  <a:srgbClr val="2DB7B0"/>
                </a:solidFill>
                <a:uFillTx/>
                <a:latin typeface="Calibri"/>
              </a:rPr>
              <a:t>Generador de aplicaciones </a:t>
            </a:r>
            <a:r>
              <a:rPr lang="es-ES" sz="4400" b="1" i="0" u="none" strike="noStrike" kern="1200" cap="none" spc="0" baseline="0" dirty="0">
                <a:solidFill>
                  <a:srgbClr val="2DB7B0"/>
                </a:solidFill>
                <a:uFillTx/>
                <a:latin typeface="Calibri"/>
              </a:rPr>
              <a:t>web</a:t>
            </a:r>
            <a:r>
              <a:rPr lang="es-ES" sz="4400" b="0" i="0" u="none" strike="noStrike" kern="1200" cap="none" spc="0" baseline="0" dirty="0">
                <a:solidFill>
                  <a:srgbClr val="2DB7B0"/>
                </a:solidFill>
                <a:uFillTx/>
                <a:latin typeface="Calibri"/>
              </a:rPr>
              <a:t> multidispositivo</a:t>
            </a:r>
            <a:endParaRPr lang="es-ES" sz="4400" b="1" i="0" u="none" strike="noStrike" kern="1200" cap="none" spc="0" baseline="0" dirty="0">
              <a:solidFill>
                <a:srgbClr val="2DB7B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566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t="1220" r="16631" b="1220"/>
          <a:stretch/>
        </p:blipFill>
        <p:spPr>
          <a:xfrm>
            <a:off x="18289" y="788328"/>
            <a:ext cx="2996620" cy="5449206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18288" y="798266"/>
            <a:ext cx="2996621" cy="5445892"/>
          </a:xfrm>
          <a:prstGeom prst="rect">
            <a:avLst/>
          </a:prstGeom>
          <a:solidFill>
            <a:srgbClr val="FF7575">
              <a:alpha val="65882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3" t="89" r="-2293" b="-565"/>
          <a:stretch/>
        </p:blipFill>
        <p:spPr>
          <a:xfrm>
            <a:off x="3015702" y="788328"/>
            <a:ext cx="3120027" cy="546908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6210" r="24507" b="6095"/>
          <a:stretch/>
        </p:blipFill>
        <p:spPr>
          <a:xfrm>
            <a:off x="6152918" y="894347"/>
            <a:ext cx="2967852" cy="527920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-81" r="937" b="-177"/>
          <a:stretch/>
        </p:blipFill>
        <p:spPr>
          <a:xfrm>
            <a:off x="9178737" y="798266"/>
            <a:ext cx="2996621" cy="5459146"/>
          </a:xfrm>
          <a:prstGeom prst="rect">
            <a:avLst/>
          </a:prstGeom>
        </p:spPr>
      </p:pic>
      <p:sp>
        <p:nvSpPr>
          <p:cNvPr id="18" name="Rectángulo 15"/>
          <p:cNvSpPr/>
          <p:nvPr/>
        </p:nvSpPr>
        <p:spPr>
          <a:xfrm>
            <a:off x="3072876" y="791642"/>
            <a:ext cx="2996621" cy="5452516"/>
          </a:xfrm>
          <a:prstGeom prst="rect">
            <a:avLst/>
          </a:prstGeom>
          <a:solidFill>
            <a:srgbClr val="FF7575">
              <a:alpha val="65882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15"/>
          <p:cNvSpPr/>
          <p:nvPr/>
        </p:nvSpPr>
        <p:spPr>
          <a:xfrm>
            <a:off x="6124149" y="801581"/>
            <a:ext cx="2996621" cy="5445892"/>
          </a:xfrm>
          <a:prstGeom prst="rect">
            <a:avLst/>
          </a:prstGeom>
          <a:solidFill>
            <a:srgbClr val="FF7575">
              <a:alpha val="65882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15"/>
          <p:cNvSpPr/>
          <p:nvPr/>
        </p:nvSpPr>
        <p:spPr>
          <a:xfrm>
            <a:off x="9178737" y="804896"/>
            <a:ext cx="2996621" cy="5445892"/>
          </a:xfrm>
          <a:prstGeom prst="rect">
            <a:avLst/>
          </a:prstGeom>
          <a:solidFill>
            <a:srgbClr val="FF7575">
              <a:alpha val="65882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49295" y="5238172"/>
            <a:ext cx="2338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Expectativas incumplidas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3485353" y="4869330"/>
            <a:ext cx="220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s-ES" sz="2400" dirty="0">
                <a:solidFill>
                  <a:schemeClr val="bg1"/>
                </a:solidFill>
              </a:rPr>
              <a:t>Bases poco consolidadas.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Cambios lentos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6152918" y="5241411"/>
            <a:ext cx="29678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Sistemas monolíticos heredados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9178738" y="4863728"/>
            <a:ext cx="3013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Dificultad para contratar o reciclar  talento</a:t>
            </a:r>
          </a:p>
        </p:txBody>
      </p:sp>
      <p:sp>
        <p:nvSpPr>
          <p:cNvPr id="37" name="1 Título"/>
          <p:cNvSpPr txBox="1">
            <a:spLocks/>
          </p:cNvSpPr>
          <p:nvPr/>
        </p:nvSpPr>
        <p:spPr bwMode="auto">
          <a:xfrm>
            <a:off x="144675" y="136522"/>
            <a:ext cx="8293647" cy="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Experiencias implantando sistemas de información</a:t>
            </a:r>
            <a:endParaRPr lang="en-US" altLang="es-ES" sz="28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7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788328"/>
            <a:ext cx="2996621" cy="545583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198782" y="5241464"/>
            <a:ext cx="2632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Experiencia de usuario increíble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" b="6430"/>
          <a:stretch/>
        </p:blipFill>
        <p:spPr>
          <a:xfrm>
            <a:off x="3072876" y="797662"/>
            <a:ext cx="2996621" cy="5446495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3200400" y="5234985"/>
            <a:ext cx="2443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Despliegue rápido y continuo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" b="-423"/>
          <a:stretch/>
        </p:blipFill>
        <p:spPr>
          <a:xfrm>
            <a:off x="9178737" y="804896"/>
            <a:ext cx="2996621" cy="546577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7"/>
          <a:stretch/>
        </p:blipFill>
        <p:spPr>
          <a:xfrm>
            <a:off x="6118496" y="804896"/>
            <a:ext cx="3002274" cy="5445892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118496" y="4869802"/>
            <a:ext cx="300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Arquitectura moderna con poca o ninguna herencia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9564504" y="5236880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Talento técnico de alto nivel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144675" y="136522"/>
            <a:ext cx="6316703" cy="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lo que deberíamos esperar?</a:t>
            </a:r>
            <a:endParaRPr lang="en-US" altLang="es-ES" sz="28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788328"/>
            <a:ext cx="2996621" cy="54558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" b="6430"/>
          <a:stretch/>
        </p:blipFill>
        <p:spPr>
          <a:xfrm>
            <a:off x="3072876" y="797662"/>
            <a:ext cx="2996621" cy="54464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" b="-423"/>
          <a:stretch/>
        </p:blipFill>
        <p:spPr>
          <a:xfrm>
            <a:off x="9178737" y="804896"/>
            <a:ext cx="2996621" cy="546577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7"/>
          <a:stretch/>
        </p:blipFill>
        <p:spPr>
          <a:xfrm>
            <a:off x="6118496" y="804896"/>
            <a:ext cx="3002274" cy="5445892"/>
          </a:xfrm>
          <a:prstGeom prst="rect">
            <a:avLst/>
          </a:prstGeom>
        </p:spPr>
      </p:pic>
      <p:sp>
        <p:nvSpPr>
          <p:cNvPr id="11" name="CuadroTexto 18"/>
          <p:cNvSpPr txBox="1"/>
          <p:nvPr/>
        </p:nvSpPr>
        <p:spPr>
          <a:xfrm>
            <a:off x="641625" y="5237708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Pensar primero en el interface</a:t>
            </a:r>
          </a:p>
        </p:txBody>
      </p:sp>
      <p:sp>
        <p:nvSpPr>
          <p:cNvPr id="12" name="CuadroTexto 19"/>
          <p:cNvSpPr txBox="1"/>
          <p:nvPr/>
        </p:nvSpPr>
        <p:spPr>
          <a:xfrm>
            <a:off x="3349487" y="5234985"/>
            <a:ext cx="2393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No tener miedo a equivocarse</a:t>
            </a:r>
          </a:p>
        </p:txBody>
      </p:sp>
      <p:sp>
        <p:nvSpPr>
          <p:cNvPr id="13" name="CuadroTexto 20"/>
          <p:cNvSpPr txBox="1"/>
          <p:nvPr/>
        </p:nvSpPr>
        <p:spPr>
          <a:xfrm>
            <a:off x="6118496" y="5235190"/>
            <a:ext cx="3002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Ampliar sí…, pero se puede ir más rápido</a:t>
            </a:r>
          </a:p>
        </p:txBody>
      </p:sp>
      <p:sp>
        <p:nvSpPr>
          <p:cNvPr id="15" name="1 Título"/>
          <p:cNvSpPr txBox="1">
            <a:spLocks/>
          </p:cNvSpPr>
          <p:nvPr/>
        </p:nvSpPr>
        <p:spPr bwMode="auto">
          <a:xfrm>
            <a:off x="144675" y="136522"/>
            <a:ext cx="6316703" cy="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¿Cómo nos ayuda </a:t>
            </a:r>
            <a:r>
              <a:rPr lang="es-ES" alt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flexygo</a:t>
            </a:r>
            <a:r>
              <a:rPr lang="es-ES" alt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alt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</a:t>
            </a:r>
            <a:r>
              <a:rPr lang="es-ES" alt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alt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</a:t>
            </a:r>
            <a:r>
              <a:rPr lang="es-ES" alt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en-US" altLang="es-ES" sz="28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uadroTexto 21"/>
          <p:cNvSpPr txBox="1"/>
          <p:nvPr/>
        </p:nvSpPr>
        <p:spPr>
          <a:xfrm>
            <a:off x="9171995" y="4871554"/>
            <a:ext cx="300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Recicla, mejora y dota de </a:t>
            </a:r>
            <a:r>
              <a:rPr lang="es-ES" sz="2400" b="1" dirty="0" err="1">
                <a:solidFill>
                  <a:schemeClr val="bg1"/>
                </a:solidFill>
              </a:rPr>
              <a:t>super</a:t>
            </a:r>
            <a:r>
              <a:rPr lang="es-ES" sz="2400" b="1" dirty="0">
                <a:solidFill>
                  <a:schemeClr val="bg1"/>
                </a:solidFill>
              </a:rPr>
              <a:t> poderes al equipo </a:t>
            </a:r>
            <a:r>
              <a:rPr lang="es-ES" sz="2400" b="1" dirty="0" err="1">
                <a:solidFill>
                  <a:schemeClr val="bg1"/>
                </a:solidFill>
              </a:rPr>
              <a:t>tecnico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31748" r="7523" b="56485"/>
          <a:stretch/>
        </p:blipFill>
        <p:spPr>
          <a:xfrm>
            <a:off x="0" y="0"/>
            <a:ext cx="12192000" cy="779586"/>
          </a:xfrm>
          <a:prstGeom prst="rect">
            <a:avLst/>
          </a:prstGeom>
        </p:spPr>
      </p:pic>
      <p:sp>
        <p:nvSpPr>
          <p:cNvPr id="51" name="Rectángulo 50"/>
          <p:cNvSpPr/>
          <p:nvPr/>
        </p:nvSpPr>
        <p:spPr>
          <a:xfrm>
            <a:off x="0" y="3189"/>
            <a:ext cx="12192000" cy="788723"/>
          </a:xfrm>
          <a:prstGeom prst="rect">
            <a:avLst/>
          </a:prstGeom>
          <a:solidFill>
            <a:srgbClr val="03BEAD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1 Título"/>
          <p:cNvSpPr txBox="1">
            <a:spLocks/>
          </p:cNvSpPr>
          <p:nvPr/>
        </p:nvSpPr>
        <p:spPr bwMode="auto">
          <a:xfrm>
            <a:off x="1737121" y="241368"/>
            <a:ext cx="6316703" cy="7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s-E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s-ES" altLang="es-E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ÓMO </a:t>
            </a:r>
            <a:r>
              <a:rPr lang="es-ES" altLang="es-E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FUNCIONA</a:t>
            </a:r>
            <a:br>
              <a:rPr lang="en-US" altLang="es-ES" sz="5400" dirty="0">
                <a:solidFill>
                  <a:srgbClr val="2AA1D2"/>
                </a:solidFill>
                <a:latin typeface="Raleway" panose="020B05030301010600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altLang="es-ES" sz="28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757119" y="1292657"/>
            <a:ext cx="7169150" cy="2096191"/>
            <a:chOff x="2190750" y="1628085"/>
            <a:chExt cx="7169150" cy="2096191"/>
          </a:xfrm>
        </p:grpSpPr>
        <p:sp>
          <p:nvSpPr>
            <p:cNvPr id="9" name="CuadroTexto 8"/>
            <p:cNvSpPr txBox="1"/>
            <p:nvPr/>
          </p:nvSpPr>
          <p:spPr>
            <a:xfrm>
              <a:off x="2190750" y="1628085"/>
              <a:ext cx="7169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Datos			               Configuración</a:t>
              </a:r>
            </a:p>
          </p:txBody>
        </p:sp>
        <p:pic>
          <p:nvPicPr>
            <p:cNvPr id="69" name="Imagen 6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10" b="31923"/>
            <a:stretch/>
          </p:blipFill>
          <p:spPr>
            <a:xfrm>
              <a:off x="2190750" y="1971676"/>
              <a:ext cx="4762500" cy="1752600"/>
            </a:xfrm>
            <a:prstGeom prst="rect">
              <a:avLst/>
            </a:prstGeom>
          </p:spPr>
        </p:pic>
      </p:grpSp>
      <p:grpSp>
        <p:nvGrpSpPr>
          <p:cNvPr id="5" name="Grupo 4"/>
          <p:cNvGrpSpPr/>
          <p:nvPr/>
        </p:nvGrpSpPr>
        <p:grpSpPr>
          <a:xfrm>
            <a:off x="5681169" y="3324919"/>
            <a:ext cx="455048" cy="288297"/>
            <a:chOff x="4114800" y="3660347"/>
            <a:chExt cx="455048" cy="288297"/>
          </a:xfrm>
        </p:grpSpPr>
        <p:pic>
          <p:nvPicPr>
            <p:cNvPr id="76" name="Imagen 7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1693" y="3660347"/>
              <a:ext cx="288155" cy="288297"/>
            </a:xfrm>
            <a:prstGeom prst="rect">
              <a:avLst/>
            </a:prstGeom>
          </p:spPr>
        </p:pic>
        <p:pic>
          <p:nvPicPr>
            <p:cNvPr id="77" name="Imagen 7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800" y="3669484"/>
              <a:ext cx="166893" cy="166975"/>
            </a:xfrm>
            <a:prstGeom prst="rect">
              <a:avLst/>
            </a:prstGeom>
          </p:spPr>
        </p:pic>
      </p:grp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941368"/>
              </p:ext>
            </p:extLst>
          </p:nvPr>
        </p:nvGraphicFramePr>
        <p:xfrm>
          <a:off x="2492929" y="4099098"/>
          <a:ext cx="7452456" cy="222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3168254" imgH="3923810" progId="">
                  <p:embed/>
                </p:oleObj>
              </mc:Choice>
              <mc:Fallback>
                <p:oleObj name="Image" r:id="rId6" imgW="13168254" imgH="3923810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929" y="4099098"/>
                        <a:ext cx="7452456" cy="22206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3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ultado de imagen de background imag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6269" y="763725"/>
            <a:ext cx="2631268" cy="8420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ángulo 4"/>
          <p:cNvSpPr/>
          <p:nvPr/>
        </p:nvSpPr>
        <p:spPr>
          <a:xfrm>
            <a:off x="4757275" y="2776959"/>
            <a:ext cx="2565404" cy="2667003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ángulo 5"/>
          <p:cNvSpPr/>
          <p:nvPr/>
        </p:nvSpPr>
        <p:spPr>
          <a:xfrm>
            <a:off x="1214259" y="2781824"/>
            <a:ext cx="2565404" cy="2667003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4978" y="3264499"/>
            <a:ext cx="1708684" cy="16435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uadroTexto 8"/>
          <p:cNvSpPr txBox="1"/>
          <p:nvPr/>
        </p:nvSpPr>
        <p:spPr>
          <a:xfrm>
            <a:off x="1214259" y="2257891"/>
            <a:ext cx="256540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i="0" u="none" strike="noStrike" kern="1200" cap="none" spc="0" baseline="0" dirty="0">
                <a:solidFill>
                  <a:srgbClr val="CA3A6B"/>
                </a:solidFill>
                <a:uFillTx/>
                <a:latin typeface="Calibri"/>
              </a:rPr>
              <a:t>Data</a:t>
            </a:r>
            <a:r>
              <a:rPr lang="es-ES" sz="2000" b="0" i="0" u="none" strike="noStrike" kern="1200" cap="none" spc="0" baseline="0" dirty="0">
                <a:solidFill>
                  <a:srgbClr val="CA3A6B"/>
                </a:solidFill>
                <a:uFillTx/>
                <a:latin typeface="Calibri"/>
              </a:rPr>
              <a:t> Server</a:t>
            </a:r>
          </a:p>
        </p:txBody>
      </p:sp>
      <p:sp>
        <p:nvSpPr>
          <p:cNvPr id="7" name="CuadroTexto 12"/>
          <p:cNvSpPr txBox="1"/>
          <p:nvPr/>
        </p:nvSpPr>
        <p:spPr>
          <a:xfrm>
            <a:off x="4735540" y="2235744"/>
            <a:ext cx="256540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i="0" u="none" strike="noStrike" kern="1200" cap="none" spc="0" baseline="0">
                <a:solidFill>
                  <a:srgbClr val="CA3A6B"/>
                </a:solidFill>
                <a:uFillTx/>
                <a:latin typeface="Calibri"/>
              </a:rPr>
              <a:t>Web </a:t>
            </a:r>
            <a:r>
              <a:rPr lang="es-ES" sz="2000" b="0" i="0" u="none" strike="noStrike" kern="1200" cap="none" spc="0" baseline="0">
                <a:solidFill>
                  <a:srgbClr val="CA3A6B"/>
                </a:solidFill>
                <a:uFillTx/>
                <a:latin typeface="Calibri"/>
              </a:rPr>
              <a:t>Server</a:t>
            </a:r>
          </a:p>
        </p:txBody>
      </p:sp>
      <p:sp>
        <p:nvSpPr>
          <p:cNvPr id="8" name="CuadroTexto 13"/>
          <p:cNvSpPr txBox="1"/>
          <p:nvPr/>
        </p:nvSpPr>
        <p:spPr>
          <a:xfrm>
            <a:off x="8465981" y="2244970"/>
            <a:ext cx="256540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i="0" u="none" strike="noStrike" kern="1200" cap="none" spc="0" baseline="0">
                <a:solidFill>
                  <a:srgbClr val="CA3A6B"/>
                </a:solidFill>
                <a:uFillTx/>
                <a:latin typeface="Calibri"/>
              </a:rPr>
              <a:t>Cliente</a:t>
            </a:r>
            <a:endParaRPr lang="es-ES" sz="2000" b="0" i="0" u="none" strike="noStrike" kern="1200" cap="none" spc="0" baseline="0">
              <a:solidFill>
                <a:srgbClr val="CA3A6B"/>
              </a:solidFill>
              <a:uFillTx/>
              <a:latin typeface="Calibri"/>
            </a:endParaRPr>
          </a:p>
        </p:txBody>
      </p:sp>
      <p:cxnSp>
        <p:nvCxnSpPr>
          <p:cNvPr id="9" name="Conector recto 15"/>
          <p:cNvCxnSpPr/>
          <p:nvPr/>
        </p:nvCxnSpPr>
        <p:spPr>
          <a:xfrm>
            <a:off x="4281751" y="2776959"/>
            <a:ext cx="0" cy="2755901"/>
          </a:xfrm>
          <a:prstGeom prst="straightConnector1">
            <a:avLst/>
          </a:prstGeom>
          <a:noFill/>
          <a:ln w="19046" cap="flat">
            <a:solidFill>
              <a:srgbClr val="D9D9D9"/>
            </a:solidFill>
            <a:custDash>
              <a:ds d="100000" sp="100000"/>
            </a:custDash>
            <a:miter/>
          </a:ln>
        </p:spPr>
      </p:cxnSp>
      <p:cxnSp>
        <p:nvCxnSpPr>
          <p:cNvPr id="10" name="Conector recto de flecha 11"/>
          <p:cNvCxnSpPr/>
          <p:nvPr/>
        </p:nvCxnSpPr>
        <p:spPr>
          <a:xfrm>
            <a:off x="3939994" y="4102629"/>
            <a:ext cx="683505" cy="0"/>
          </a:xfrm>
          <a:prstGeom prst="straightConnector1">
            <a:avLst/>
          </a:prstGeom>
          <a:noFill/>
          <a:ln w="38103" cap="flat">
            <a:solidFill>
              <a:srgbClr val="2DB7B0"/>
            </a:solidFill>
            <a:prstDash val="solid"/>
            <a:miter/>
            <a:headEnd type="arrow"/>
            <a:tailEnd type="arrow"/>
          </a:ln>
        </p:spPr>
      </p:cxnSp>
      <p:sp>
        <p:nvSpPr>
          <p:cNvPr id="11" name="CuadroTexto 19"/>
          <p:cNvSpPr txBox="1"/>
          <p:nvPr/>
        </p:nvSpPr>
        <p:spPr>
          <a:xfrm rot="16200004">
            <a:off x="4386244" y="4543923"/>
            <a:ext cx="128270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0" i="0" u="none" strike="noStrike" kern="1200" cap="none" spc="0" baseline="0">
                <a:solidFill>
                  <a:srgbClr val="404040"/>
                </a:solidFill>
                <a:uFillTx/>
                <a:latin typeface="Calibri"/>
              </a:rPr>
              <a:t>Entidades</a:t>
            </a:r>
          </a:p>
        </p:txBody>
      </p:sp>
      <p:sp>
        <p:nvSpPr>
          <p:cNvPr id="12" name="CuadroTexto 20"/>
          <p:cNvSpPr txBox="1"/>
          <p:nvPr/>
        </p:nvSpPr>
        <p:spPr>
          <a:xfrm>
            <a:off x="4777703" y="4507955"/>
            <a:ext cx="256540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0" i="0" u="none" strike="noStrike" kern="1200" cap="none" spc="0" baseline="0">
                <a:solidFill>
                  <a:srgbClr val="404040"/>
                </a:solidFill>
                <a:uFillTx/>
                <a:latin typeface="Calibri"/>
              </a:rPr>
              <a:t>Web </a:t>
            </a:r>
            <a:r>
              <a:rPr lang="es-ES" sz="2000" b="1" i="0" u="none" strike="noStrike" kern="1200" cap="none" spc="0" baseline="0">
                <a:solidFill>
                  <a:srgbClr val="404040"/>
                </a:solidFill>
                <a:uFillTx/>
                <a:latin typeface="Calibri"/>
              </a:rPr>
              <a:t>API</a:t>
            </a:r>
          </a:p>
        </p:txBody>
      </p:sp>
      <p:sp>
        <p:nvSpPr>
          <p:cNvPr id="13" name="CuadroTexto 22"/>
          <p:cNvSpPr txBox="1"/>
          <p:nvPr/>
        </p:nvSpPr>
        <p:spPr>
          <a:xfrm rot="16200004">
            <a:off x="6478318" y="3248786"/>
            <a:ext cx="1312968" cy="369335"/>
          </a:xfrm>
          <a:prstGeom prst="rect">
            <a:avLst/>
          </a:prstGeom>
          <a:solidFill>
            <a:srgbClr val="D9D9D9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404040"/>
                </a:solidFill>
                <a:uFillTx/>
                <a:latin typeface="Calibri"/>
              </a:rPr>
              <a:t>Back end</a:t>
            </a:r>
          </a:p>
        </p:txBody>
      </p:sp>
      <p:sp>
        <p:nvSpPr>
          <p:cNvPr id="14" name="CuadroTexto 23"/>
          <p:cNvSpPr txBox="1"/>
          <p:nvPr/>
        </p:nvSpPr>
        <p:spPr>
          <a:xfrm>
            <a:off x="5425720" y="3325389"/>
            <a:ext cx="139674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0" i="0" u="none" strike="noStrike" kern="1200" cap="none" spc="0" baseline="0">
                <a:solidFill>
                  <a:srgbClr val="404040"/>
                </a:solidFill>
                <a:uFillTx/>
                <a:latin typeface="Calibri"/>
              </a:rPr>
              <a:t>Controladores</a:t>
            </a:r>
          </a:p>
        </p:txBody>
      </p:sp>
      <p:cxnSp>
        <p:nvCxnSpPr>
          <p:cNvPr id="15" name="Conector recto 25"/>
          <p:cNvCxnSpPr/>
          <p:nvPr/>
        </p:nvCxnSpPr>
        <p:spPr>
          <a:xfrm>
            <a:off x="5526194" y="4076605"/>
            <a:ext cx="1296272" cy="0"/>
          </a:xfrm>
          <a:prstGeom prst="straightConnector1">
            <a:avLst/>
          </a:prstGeom>
          <a:noFill/>
          <a:ln w="12701" cap="flat">
            <a:solidFill>
              <a:srgbClr val="7F7F7F"/>
            </a:solidFill>
            <a:prstDash val="solid"/>
            <a:miter/>
          </a:ln>
        </p:spPr>
      </p:cxnSp>
      <p:cxnSp>
        <p:nvCxnSpPr>
          <p:cNvPr id="16" name="Conector recto 30"/>
          <p:cNvCxnSpPr/>
          <p:nvPr/>
        </p:nvCxnSpPr>
        <p:spPr>
          <a:xfrm>
            <a:off x="5278712" y="2989301"/>
            <a:ext cx="0" cy="2268389"/>
          </a:xfrm>
          <a:prstGeom prst="straightConnector1">
            <a:avLst/>
          </a:prstGeom>
          <a:noFill/>
          <a:ln w="12701" cap="flat">
            <a:solidFill>
              <a:srgbClr val="7F7F7F"/>
            </a:solidFill>
            <a:prstDash val="solid"/>
            <a:miter/>
          </a:ln>
        </p:spPr>
      </p:cxnSp>
      <p:cxnSp>
        <p:nvCxnSpPr>
          <p:cNvPr id="17" name="Conector recto 31"/>
          <p:cNvCxnSpPr/>
          <p:nvPr/>
        </p:nvCxnSpPr>
        <p:spPr>
          <a:xfrm>
            <a:off x="7902528" y="2776959"/>
            <a:ext cx="0" cy="2755901"/>
          </a:xfrm>
          <a:prstGeom prst="straightConnector1">
            <a:avLst/>
          </a:prstGeom>
          <a:noFill/>
          <a:ln w="19046" cap="flat">
            <a:solidFill>
              <a:srgbClr val="D9D9D9"/>
            </a:solidFill>
            <a:custDash>
              <a:ds d="100000" sp="100000"/>
            </a:custDash>
            <a:miter/>
          </a:ln>
        </p:spPr>
      </p:cxnSp>
      <p:cxnSp>
        <p:nvCxnSpPr>
          <p:cNvPr id="18" name="Conector recto de flecha 19"/>
          <p:cNvCxnSpPr/>
          <p:nvPr/>
        </p:nvCxnSpPr>
        <p:spPr>
          <a:xfrm>
            <a:off x="7560771" y="3407301"/>
            <a:ext cx="683505" cy="0"/>
          </a:xfrm>
          <a:prstGeom prst="straightConnector1">
            <a:avLst/>
          </a:prstGeom>
          <a:noFill/>
          <a:ln w="38103" cap="flat">
            <a:solidFill>
              <a:srgbClr val="2DB7B0"/>
            </a:solidFill>
            <a:prstDash val="solid"/>
            <a:miter/>
            <a:headEnd type="arrow"/>
            <a:tailEnd type="arrow"/>
          </a:ln>
        </p:spPr>
      </p:cxnSp>
      <p:sp>
        <p:nvSpPr>
          <p:cNvPr id="19" name="Rectángulo 20"/>
          <p:cNvSpPr/>
          <p:nvPr/>
        </p:nvSpPr>
        <p:spPr>
          <a:xfrm>
            <a:off x="8482367" y="2776959"/>
            <a:ext cx="2565404" cy="1131990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CuadroTexto 36"/>
          <p:cNvSpPr txBox="1"/>
          <p:nvPr/>
        </p:nvSpPr>
        <p:spPr>
          <a:xfrm rot="16200004">
            <a:off x="8109520" y="3166741"/>
            <a:ext cx="1115046" cy="369335"/>
          </a:xfrm>
          <a:prstGeom prst="rect">
            <a:avLst/>
          </a:prstGeom>
          <a:solidFill>
            <a:srgbClr val="D9D9D9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404040"/>
                </a:solidFill>
                <a:uFillTx/>
                <a:latin typeface="Calibri"/>
              </a:rPr>
              <a:t>Front end</a:t>
            </a:r>
          </a:p>
        </p:txBody>
      </p:sp>
      <p:sp>
        <p:nvSpPr>
          <p:cNvPr id="21" name="CuadroTexto 41"/>
          <p:cNvSpPr txBox="1"/>
          <p:nvPr/>
        </p:nvSpPr>
        <p:spPr>
          <a:xfrm>
            <a:off x="9208867" y="2805269"/>
            <a:ext cx="1566961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0" i="0" u="none" strike="noStrike" kern="1200" cap="none" spc="0" baseline="0">
                <a:solidFill>
                  <a:srgbClr val="404040"/>
                </a:solidFill>
                <a:uFillTx/>
                <a:latin typeface="Calibri"/>
              </a:rPr>
              <a:t>Interfaz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0" i="0" u="none" strike="noStrike" kern="0" cap="none" spc="0" baseline="0">
                <a:solidFill>
                  <a:srgbClr val="404040"/>
                </a:solidFill>
                <a:uFillTx/>
                <a:latin typeface="Calibri"/>
              </a:rPr>
              <a:t>Páginas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0" i="0" u="none" strike="noStrike" kern="1200" cap="none" spc="0" baseline="0">
                <a:solidFill>
                  <a:srgbClr val="404040"/>
                </a:solidFill>
                <a:uFillTx/>
                <a:latin typeface="Calibri"/>
              </a:rPr>
              <a:t>Módulos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0" i="0" u="none" strike="noStrike" kern="0" cap="none" spc="0" baseline="0">
                <a:solidFill>
                  <a:srgbClr val="404040"/>
                </a:solidFill>
                <a:uFillTx/>
                <a:latin typeface="Calibri"/>
              </a:rPr>
              <a:t>Formularios</a:t>
            </a:r>
            <a:endParaRPr lang="es-ES" sz="1600" b="0" i="0" u="none" strike="noStrike" kern="1200" cap="none" spc="0" baseline="0">
              <a:solidFill>
                <a:srgbClr val="404040"/>
              </a:solidFill>
              <a:uFillTx/>
              <a:latin typeface="Calibri"/>
            </a:endParaRPr>
          </a:p>
        </p:txBody>
      </p:sp>
      <p:sp>
        <p:nvSpPr>
          <p:cNvPr id="22" name="Rectángulo 23"/>
          <p:cNvSpPr/>
          <p:nvPr/>
        </p:nvSpPr>
        <p:spPr>
          <a:xfrm>
            <a:off x="8465981" y="4693194"/>
            <a:ext cx="2565404" cy="750758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CuadroTexto 44"/>
          <p:cNvSpPr txBox="1"/>
          <p:nvPr/>
        </p:nvSpPr>
        <p:spPr>
          <a:xfrm>
            <a:off x="8482367" y="4791126"/>
            <a:ext cx="2478042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0" i="0" u="none" strike="noStrike" kern="0" cap="none" spc="0" baseline="0">
                <a:solidFill>
                  <a:srgbClr val="404040"/>
                </a:solidFill>
                <a:uFillTx/>
                <a:latin typeface="Calibri"/>
              </a:rPr>
              <a:t>S</a:t>
            </a:r>
            <a:r>
              <a:rPr lang="es-ES" sz="1600" b="0" i="0" u="none" strike="noStrike" kern="1200" cap="none" spc="0" baseline="0">
                <a:solidFill>
                  <a:srgbClr val="404040"/>
                </a:solidFill>
                <a:uFillTx/>
                <a:latin typeface="Calibri"/>
              </a:rPr>
              <a:t>oluciones de terceros.</a:t>
            </a:r>
          </a:p>
        </p:txBody>
      </p:sp>
      <p:sp>
        <p:nvSpPr>
          <p:cNvPr id="24" name="CuadroTexto 48"/>
          <p:cNvSpPr txBox="1"/>
          <p:nvPr/>
        </p:nvSpPr>
        <p:spPr>
          <a:xfrm rot="16200004">
            <a:off x="4287516" y="3368535"/>
            <a:ext cx="149733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0" i="0" u="none" strike="noStrike" kern="1200" cap="none" spc="0" baseline="0">
                <a:solidFill>
                  <a:srgbClr val="404040"/>
                </a:solidFill>
                <a:uFillTx/>
                <a:latin typeface="Calibri"/>
              </a:rPr>
              <a:t>Lógica </a:t>
            </a:r>
            <a:r>
              <a:rPr lang="es-ES" sz="1600" b="0" i="0" u="none" strike="noStrike" kern="1200" cap="none" spc="0" baseline="0">
                <a:solidFill>
                  <a:srgbClr val="404040"/>
                </a:solidFill>
                <a:uFillTx/>
                <a:latin typeface="Calibri"/>
              </a:rPr>
              <a:t>GIPE</a:t>
            </a:r>
          </a:p>
        </p:txBody>
      </p:sp>
      <p:cxnSp>
        <p:nvCxnSpPr>
          <p:cNvPr id="25" name="Conector recto de flecha 26"/>
          <p:cNvCxnSpPr/>
          <p:nvPr/>
        </p:nvCxnSpPr>
        <p:spPr>
          <a:xfrm>
            <a:off x="7539785" y="5020284"/>
            <a:ext cx="683505" cy="0"/>
          </a:xfrm>
          <a:prstGeom prst="straightConnector1">
            <a:avLst/>
          </a:prstGeom>
          <a:noFill/>
          <a:ln w="38103" cap="flat">
            <a:solidFill>
              <a:srgbClr val="2DB7B0"/>
            </a:solidFill>
            <a:prstDash val="solid"/>
            <a:miter/>
            <a:headEnd type="arrow"/>
            <a:tailEnd type="arrow"/>
          </a:ln>
        </p:spPr>
      </p:cxnSp>
      <p:sp>
        <p:nvSpPr>
          <p:cNvPr id="26" name="CuadroTexto 50"/>
          <p:cNvSpPr txBox="1"/>
          <p:nvPr/>
        </p:nvSpPr>
        <p:spPr>
          <a:xfrm>
            <a:off x="8482367" y="5478901"/>
            <a:ext cx="256540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b="1" i="0" u="none" strike="noStrike" kern="1200" cap="none" spc="0" baseline="0">
                <a:solidFill>
                  <a:srgbClr val="CA3A6B"/>
                </a:solidFill>
                <a:uFillTx/>
                <a:latin typeface="Calibri"/>
              </a:rPr>
              <a:t>Otros</a:t>
            </a:r>
            <a:r>
              <a:rPr lang="es-ES" sz="2000" b="0" i="0" u="none" strike="noStrike" kern="1200" cap="none" spc="0" baseline="0">
                <a:solidFill>
                  <a:srgbClr val="CA3A6B"/>
                </a:solidFill>
                <a:uFillTx/>
                <a:latin typeface="Calibri"/>
              </a:rPr>
              <a:t> Clientes</a:t>
            </a:r>
          </a:p>
        </p:txBody>
      </p:sp>
      <p:pic>
        <p:nvPicPr>
          <p:cNvPr id="27" name="Imagen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875" y="768370"/>
            <a:ext cx="906206" cy="9062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Imagen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71019" y="4084889"/>
            <a:ext cx="680752" cy="3036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Imagen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0254" y="3993797"/>
            <a:ext cx="425378" cy="4253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Imagen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9624" y="3988685"/>
            <a:ext cx="310530" cy="4355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Imagen 32"/>
          <p:cNvPicPr>
            <a:picLocks noChangeAspect="1"/>
          </p:cNvPicPr>
          <p:nvPr/>
        </p:nvPicPr>
        <p:blipFill>
          <a:blip r:embed="rId10" cstate="print"/>
          <a:srcRect l="14204" r="14693"/>
          <a:stretch>
            <a:fillRect/>
          </a:stretch>
        </p:blipFill>
        <p:spPr>
          <a:xfrm>
            <a:off x="10479014" y="4041209"/>
            <a:ext cx="571106" cy="435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Imagen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71075" y="4023634"/>
            <a:ext cx="547908" cy="376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3" name="Imagen 34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9202" y="5490066"/>
            <a:ext cx="981370" cy="6042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Imagen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70343" y="5355677"/>
            <a:ext cx="1001880" cy="10018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5" b="15667"/>
          <a:stretch/>
        </p:blipFill>
        <p:spPr>
          <a:xfrm>
            <a:off x="-1" y="0"/>
            <a:ext cx="6251171" cy="6858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-2" y="0"/>
            <a:ext cx="6251171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/>
          <p:cNvSpPr txBox="1">
            <a:spLocks noGrp="1"/>
          </p:cNvSpPr>
          <p:nvPr>
            <p:ph idx="1"/>
          </p:nvPr>
        </p:nvSpPr>
        <p:spPr>
          <a:xfrm>
            <a:off x="6660265" y="246580"/>
            <a:ext cx="5100811" cy="651157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39BCA4"/>
              </a:buClr>
            </a:pPr>
            <a:r>
              <a:rPr lang="es-ES" sz="2400" b="1" dirty="0"/>
              <a:t>Interfaz basada en módulos</a:t>
            </a:r>
            <a:r>
              <a:rPr lang="es-ES" sz="2400" dirty="0"/>
              <a:t>: Kanban, Agenda, Mapas, Gráficas, </a:t>
            </a:r>
            <a:r>
              <a:rPr lang="es-ES" sz="2400" dirty="0" err="1"/>
              <a:t>Webmail</a:t>
            </a:r>
            <a:r>
              <a:rPr lang="es-ES" sz="2400" dirty="0"/>
              <a:t>, Gestión documental, firma, foto …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39BCA4"/>
              </a:buClr>
            </a:pPr>
            <a:r>
              <a:rPr lang="es-ES" sz="2400" b="1" dirty="0"/>
              <a:t>Notificaciones: </a:t>
            </a:r>
            <a:r>
              <a:rPr lang="es-ES" sz="2400" dirty="0"/>
              <a:t>Email, alertas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39BCA4"/>
              </a:buClr>
            </a:pPr>
            <a:r>
              <a:rPr lang="es-ES" sz="2400" b="1" dirty="0"/>
              <a:t>Seguridad</a:t>
            </a:r>
            <a:r>
              <a:rPr lang="es-ES" sz="2400" dirty="0"/>
              <a:t>: Perfiles, privilegios y auditoría, alineado con RGPD</a:t>
            </a:r>
          </a:p>
          <a:p>
            <a:pPr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  <a:buClr>
                <a:srgbClr val="39BCA4"/>
              </a:buClr>
            </a:pPr>
            <a:r>
              <a:rPr lang="es-ES" sz="2400" b="1" dirty="0"/>
              <a:t>Lógica multilenguaje. </a:t>
            </a:r>
            <a:r>
              <a:rPr lang="es-ES" sz="2400" dirty="0" err="1"/>
              <a:t>Vb.Net</a:t>
            </a:r>
            <a:r>
              <a:rPr lang="es-ES" sz="2400" dirty="0"/>
              <a:t>, C#, SQL, JS, Angular, etc.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39BCA4"/>
              </a:buClr>
            </a:pPr>
            <a:r>
              <a:rPr lang="es-ES" sz="2400" b="1" dirty="0"/>
              <a:t>Integración</a:t>
            </a:r>
            <a:r>
              <a:rPr lang="es-ES" sz="2400" dirty="0"/>
              <a:t>: Web API CRUD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39BCA4"/>
              </a:buClr>
            </a:pPr>
            <a:r>
              <a:rPr lang="es-ES" sz="2400" b="1" dirty="0"/>
              <a:t>Cron Jobs: </a:t>
            </a:r>
            <a:r>
              <a:rPr lang="es-ES" sz="2400" dirty="0"/>
              <a:t>Tareas programadas</a:t>
            </a:r>
          </a:p>
          <a:p>
            <a:pPr marL="0" indent="0">
              <a:lnSpc>
                <a:spcPct val="70000"/>
              </a:lnSpc>
              <a:buClr>
                <a:srgbClr val="39BCA4"/>
              </a:buClr>
              <a:buNone/>
            </a:pPr>
            <a:endParaRPr lang="es-ES" sz="2400" dirty="0"/>
          </a:p>
          <a:p>
            <a:pPr marL="0" indent="0">
              <a:lnSpc>
                <a:spcPct val="70000"/>
              </a:lnSpc>
              <a:buClr>
                <a:srgbClr val="39BCA4"/>
              </a:buClr>
              <a:buNone/>
            </a:pPr>
            <a:endParaRPr lang="es-ES" sz="2400" dirty="0"/>
          </a:p>
        </p:txBody>
      </p:sp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-1055010" y="667964"/>
            <a:ext cx="5231514" cy="233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sz="4800" b="1" dirty="0">
                <a:solidFill>
                  <a:schemeClr val="bg1"/>
                </a:solidFill>
                <a:latin typeface="+mn-lt"/>
              </a:rPr>
              <a:t>Low </a:t>
            </a:r>
            <a:r>
              <a:rPr lang="es-ES" sz="4800" b="1" dirty="0" err="1">
                <a:solidFill>
                  <a:schemeClr val="bg1"/>
                </a:solidFill>
                <a:latin typeface="+mn-lt"/>
              </a:rPr>
              <a:t>code</a:t>
            </a:r>
            <a:r>
              <a:rPr lang="es-ES" sz="4800" b="1" dirty="0">
                <a:solidFill>
                  <a:schemeClr val="bg1"/>
                </a:solidFill>
                <a:latin typeface="+mn-lt"/>
              </a:rPr>
              <a:t> </a:t>
            </a:r>
            <a:br>
              <a:rPr lang="es-ES" sz="4800" b="1" dirty="0">
                <a:solidFill>
                  <a:schemeClr val="bg1"/>
                </a:solidFill>
                <a:latin typeface="+mn-lt"/>
              </a:rPr>
            </a:br>
            <a:r>
              <a:rPr lang="es-ES" sz="4800" b="1" dirty="0">
                <a:solidFill>
                  <a:schemeClr val="bg1"/>
                </a:solidFill>
                <a:latin typeface="+mn-lt"/>
              </a:rPr>
              <a:t>+ </a:t>
            </a:r>
            <a:br>
              <a:rPr lang="es-ES" sz="4800" b="1" dirty="0">
                <a:solidFill>
                  <a:schemeClr val="bg1"/>
                </a:solidFill>
                <a:latin typeface="+mn-lt"/>
              </a:rPr>
            </a:br>
            <a:r>
              <a:rPr lang="es-ES" sz="4800" b="1" dirty="0">
                <a:solidFill>
                  <a:schemeClr val="bg1"/>
                </a:solidFill>
                <a:latin typeface="+mn-lt"/>
              </a:rPr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397634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8" r="50871" b="6802"/>
          <a:stretch/>
        </p:blipFill>
        <p:spPr>
          <a:xfrm>
            <a:off x="0" y="0"/>
            <a:ext cx="5989834" cy="6858000"/>
          </a:xfrm>
          <a:prstGeom prst="rect">
            <a:avLst/>
          </a:prstGeom>
        </p:spPr>
      </p:pic>
      <p:sp>
        <p:nvSpPr>
          <p:cNvPr id="13" name="Marcador de contenido 2"/>
          <p:cNvSpPr txBox="1">
            <a:spLocks noGrp="1"/>
          </p:cNvSpPr>
          <p:nvPr>
            <p:ph idx="1"/>
          </p:nvPr>
        </p:nvSpPr>
        <p:spPr>
          <a:xfrm>
            <a:off x="6305803" y="431514"/>
            <a:ext cx="5579940" cy="60925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b="1" dirty="0"/>
              <a:t>Ahorro </a:t>
            </a:r>
            <a:r>
              <a:rPr lang="es-ES" sz="2400" dirty="0"/>
              <a:t>tiempos de desarrollo</a:t>
            </a:r>
            <a:r>
              <a:rPr lang="es-ES" sz="2400" b="1" dirty="0"/>
              <a:t>.</a:t>
            </a:r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b="1" dirty="0"/>
              <a:t>Ahorro </a:t>
            </a:r>
            <a:r>
              <a:rPr lang="es-ES" sz="2400" dirty="0"/>
              <a:t>en costes</a:t>
            </a:r>
            <a:r>
              <a:rPr lang="es-ES" sz="2400" b="1" dirty="0"/>
              <a:t>.</a:t>
            </a:r>
            <a:endParaRPr lang="es-ES" sz="2400" dirty="0"/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sz="2400" dirty="0"/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b="1" dirty="0"/>
              <a:t>MVP </a:t>
            </a:r>
            <a:r>
              <a:rPr lang="es-ES" sz="2400" dirty="0"/>
              <a:t>en</a:t>
            </a:r>
            <a:r>
              <a:rPr lang="es-ES" sz="2400" b="1" dirty="0"/>
              <a:t> tiempo récord.</a:t>
            </a:r>
            <a:endParaRPr lang="es-ES" sz="2400" dirty="0"/>
          </a:p>
          <a:p>
            <a:pPr marL="0" indent="0">
              <a:lnSpc>
                <a:spcPct val="70000"/>
              </a:lnSpc>
              <a:buClr>
                <a:srgbClr val="39BCA4"/>
              </a:buClr>
              <a:buNone/>
            </a:pPr>
            <a:endParaRPr lang="es-ES" sz="2400" dirty="0"/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b="1" dirty="0"/>
              <a:t>Desarrollo “en caliente”</a:t>
            </a:r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sz="2400" b="1" dirty="0"/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/>
              <a:t>Alineado con </a:t>
            </a:r>
            <a:r>
              <a:rPr lang="es-ES" sz="2400" b="1" dirty="0"/>
              <a:t>metodologías ágiles </a:t>
            </a:r>
            <a:r>
              <a:rPr lang="es-ES" sz="2400" dirty="0"/>
              <a:t>y </a:t>
            </a:r>
            <a:r>
              <a:rPr lang="es-ES" sz="2400" b="1" dirty="0" err="1"/>
              <a:t>DevOps</a:t>
            </a:r>
            <a:br>
              <a:rPr lang="es-ES" sz="2400" b="1" dirty="0"/>
            </a:br>
            <a:endParaRPr lang="es-ES" sz="2400" dirty="0"/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/>
              <a:t>Totalmente </a:t>
            </a:r>
            <a:r>
              <a:rPr lang="es-ES" sz="2400" b="1" dirty="0"/>
              <a:t>personalizable</a:t>
            </a:r>
            <a:r>
              <a:rPr lang="es-ES" sz="2400" dirty="0"/>
              <a:t> y </a:t>
            </a:r>
            <a:r>
              <a:rPr lang="es-ES" sz="2400" b="1" dirty="0"/>
              <a:t>escalable</a:t>
            </a:r>
            <a:r>
              <a:rPr lang="es-ES" sz="2400" dirty="0"/>
              <a:t>. </a:t>
            </a:r>
            <a:r>
              <a:rPr lang="es-ES" sz="2000" i="1" dirty="0" err="1"/>
              <a:t>Skins</a:t>
            </a:r>
            <a:r>
              <a:rPr lang="es-ES" sz="2000" i="1" dirty="0"/>
              <a:t>, </a:t>
            </a:r>
            <a:r>
              <a:rPr lang="es-ES" sz="2000" i="1" dirty="0" err="1"/>
              <a:t>Plugins</a:t>
            </a:r>
            <a:r>
              <a:rPr lang="es-ES" sz="2000" i="1" dirty="0"/>
              <a:t> y UI </a:t>
            </a:r>
            <a:r>
              <a:rPr lang="es-ES" sz="2000" i="1" dirty="0" err="1"/>
              <a:t>OpenSource</a:t>
            </a:r>
            <a:r>
              <a:rPr lang="es-ES" sz="2000" i="1" dirty="0"/>
              <a:t>.</a:t>
            </a:r>
            <a:endParaRPr lang="es-ES" sz="2000" b="1" i="1" dirty="0"/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sz="2400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0C44A6A-A6EE-4BE7-8108-B77FD5D40143}"/>
              </a:ext>
            </a:extLst>
          </p:cNvPr>
          <p:cNvSpPr/>
          <p:nvPr/>
        </p:nvSpPr>
        <p:spPr>
          <a:xfrm>
            <a:off x="0" y="0"/>
            <a:ext cx="5999545" cy="6858000"/>
          </a:xfrm>
          <a:prstGeom prst="rect">
            <a:avLst/>
          </a:prstGeom>
          <a:solidFill>
            <a:srgbClr val="2DB8B0">
              <a:alpha val="69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306257" y="167585"/>
            <a:ext cx="4163001" cy="2171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+mn-lt"/>
              </a:rPr>
              <a:t>Productividad</a:t>
            </a:r>
          </a:p>
        </p:txBody>
      </p:sp>
    </p:spTree>
    <p:extLst>
      <p:ext uri="{BB962C8B-B14F-4D97-AF65-F5344CB8AC3E}">
        <p14:creationId xmlns:p14="http://schemas.microsoft.com/office/powerpoint/2010/main" val="7435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de innovación">
            <a:extLst>
              <a:ext uri="{FF2B5EF4-FFF2-40B4-BE49-F238E27FC236}">
                <a16:creationId xmlns:a16="http://schemas.microsoft.com/office/drawing/2014/main" id="{B6AF00AA-1996-4B44-983E-1E09D058A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1" t="1589" r="24394" b="2548"/>
          <a:stretch/>
        </p:blipFill>
        <p:spPr bwMode="auto">
          <a:xfrm>
            <a:off x="-3048" y="-1"/>
            <a:ext cx="5980387" cy="692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/>
          <p:cNvSpPr txBox="1">
            <a:spLocks noGrp="1"/>
          </p:cNvSpPr>
          <p:nvPr>
            <p:ph idx="1"/>
          </p:nvPr>
        </p:nvSpPr>
        <p:spPr>
          <a:xfrm>
            <a:off x="6660265" y="246580"/>
            <a:ext cx="4989173" cy="65035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dirty="0"/>
              <a:t>Sistema de </a:t>
            </a:r>
            <a:r>
              <a:rPr lang="es-ES" sz="2400" b="1" dirty="0"/>
              <a:t>actualización automática, </a:t>
            </a:r>
            <a:r>
              <a:rPr lang="es-ES" sz="2400" dirty="0"/>
              <a:t>con</a:t>
            </a:r>
            <a:r>
              <a:rPr lang="es-ES" sz="2400" b="1" dirty="0"/>
              <a:t> </a:t>
            </a:r>
            <a:r>
              <a:rPr lang="es-ES" sz="2400" b="1" dirty="0" err="1"/>
              <a:t>multientorno</a:t>
            </a:r>
            <a:r>
              <a:rPr lang="es-ES" sz="2400" b="1" dirty="0"/>
              <a:t> </a:t>
            </a:r>
            <a:r>
              <a:rPr lang="es-ES" sz="2400" dirty="0"/>
              <a:t>y</a:t>
            </a:r>
            <a:r>
              <a:rPr lang="es-ES" sz="2400" b="1" dirty="0"/>
              <a:t> </a:t>
            </a:r>
            <a:r>
              <a:rPr lang="es-ES" sz="2400" b="1" dirty="0" err="1"/>
              <a:t>backup</a:t>
            </a:r>
            <a:r>
              <a:rPr lang="es-ES" sz="2400" b="1" dirty="0"/>
              <a:t> </a:t>
            </a:r>
            <a:r>
              <a:rPr lang="es-ES" sz="2400" dirty="0"/>
              <a:t>automático.</a:t>
            </a:r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b="1" dirty="0"/>
              <a:t>Documentación técnica integrada </a:t>
            </a:r>
            <a:r>
              <a:rPr lang="es-ES" sz="2400" dirty="0"/>
              <a:t>en la propia aplicación, tanto de código como de diseño.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b="1" dirty="0"/>
              <a:t>Autodidacta: </a:t>
            </a:r>
            <a:r>
              <a:rPr lang="es-ES" sz="2400" dirty="0"/>
              <a:t>Videos de formación incluidos. 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b="1" dirty="0" err="1"/>
              <a:t>Multiinterfaz</a:t>
            </a:r>
            <a:r>
              <a:rPr lang="es-ES" sz="2400" b="1" dirty="0"/>
              <a:t>: </a:t>
            </a:r>
            <a:r>
              <a:rPr lang="es-ES" sz="2400" dirty="0" err="1"/>
              <a:t>Responsive</a:t>
            </a:r>
            <a:r>
              <a:rPr lang="es-ES" sz="2400" dirty="0"/>
              <a:t> &amp; </a:t>
            </a:r>
            <a:r>
              <a:rPr lang="es-ES" sz="2400" dirty="0" err="1"/>
              <a:t>Adaptive</a:t>
            </a:r>
            <a:r>
              <a:rPr lang="es-ES" sz="2400" dirty="0"/>
              <a:t>.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b="1" dirty="0" err="1"/>
              <a:t>Testing</a:t>
            </a:r>
            <a:r>
              <a:rPr lang="es-ES" sz="2400" dirty="0"/>
              <a:t> integrado.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r>
              <a:rPr lang="es-ES" sz="2400" b="1" dirty="0"/>
              <a:t>Despliegue por integración continua</a:t>
            </a:r>
            <a:r>
              <a:rPr lang="es-ES" sz="2400" dirty="0"/>
              <a:t>: Reutilizable por los desarrolladores de productos</a:t>
            </a:r>
          </a:p>
          <a:p>
            <a:pPr>
              <a:lnSpc>
                <a:spcPct val="110000"/>
              </a:lnSpc>
              <a:buClr>
                <a:srgbClr val="39BCA4"/>
              </a:buClr>
            </a:pPr>
            <a:endParaRPr lang="es-ES" sz="2400" dirty="0"/>
          </a:p>
          <a:p>
            <a:pPr marL="0" indent="0">
              <a:lnSpc>
                <a:spcPct val="70000"/>
              </a:lnSpc>
              <a:buClr>
                <a:srgbClr val="39BCA4"/>
              </a:buClr>
              <a:buNone/>
            </a:pPr>
            <a:endParaRPr lang="es-ES" sz="2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8EC0704-8681-416E-9CBF-8D3D11043CAA}"/>
              </a:ext>
            </a:extLst>
          </p:cNvPr>
          <p:cNvSpPr/>
          <p:nvPr/>
        </p:nvSpPr>
        <p:spPr>
          <a:xfrm>
            <a:off x="0" y="0"/>
            <a:ext cx="5980387" cy="6858000"/>
          </a:xfrm>
          <a:prstGeom prst="rect">
            <a:avLst/>
          </a:prstGeom>
          <a:solidFill>
            <a:srgbClr val="2DB8B0">
              <a:alpha val="49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373114" y="-69350"/>
            <a:ext cx="6547946" cy="23389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+mn-lt"/>
              </a:rPr>
              <a:t>Innovación y </a:t>
            </a:r>
            <a:br>
              <a:rPr lang="es-ES" sz="4000" b="1" dirty="0">
                <a:solidFill>
                  <a:schemeClr val="bg1"/>
                </a:solidFill>
                <a:latin typeface="+mn-lt"/>
              </a:rPr>
            </a:br>
            <a:r>
              <a:rPr lang="es-ES" sz="4000" b="1" dirty="0">
                <a:solidFill>
                  <a:schemeClr val="bg1"/>
                </a:solidFill>
                <a:latin typeface="+mn-lt"/>
              </a:rPr>
              <a:t>Modernización</a:t>
            </a:r>
          </a:p>
        </p:txBody>
      </p:sp>
    </p:spTree>
    <p:extLst>
      <p:ext uri="{BB962C8B-B14F-4D97-AF65-F5344CB8AC3E}">
        <p14:creationId xmlns:p14="http://schemas.microsoft.com/office/powerpoint/2010/main" val="33345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Formación </a:t>
            </a:r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lowcode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¿A quien va dirigida?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34448" y="2736503"/>
            <a:ext cx="109231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Estudiantes de todos los niveles.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Profesionales del sector TIC.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604020202020204" charset="0"/>
            </a:endParaRPr>
          </a:p>
          <a:p>
            <a:pPr algn="ctr"/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7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71A6EDB2-F847-444F-86B6-D81A0ABB4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-18236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E3DD000-7F4D-4074-A12B-E9BCC9EB1FF0}"/>
              </a:ext>
            </a:extLst>
          </p:cNvPr>
          <p:cNvSpPr/>
          <p:nvPr/>
        </p:nvSpPr>
        <p:spPr>
          <a:xfrm>
            <a:off x="5647174" y="0"/>
            <a:ext cx="6536458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/>
          <p:cNvSpPr txBox="1">
            <a:spLocks noGrp="1"/>
          </p:cNvSpPr>
          <p:nvPr>
            <p:ph idx="1"/>
          </p:nvPr>
        </p:nvSpPr>
        <p:spPr>
          <a:xfrm>
            <a:off x="5972536" y="1670336"/>
            <a:ext cx="5807984" cy="45879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>
                <a:solidFill>
                  <a:schemeClr val="bg1"/>
                </a:solidFill>
              </a:rPr>
              <a:t>Testeo de</a:t>
            </a:r>
            <a:r>
              <a:rPr lang="es-ES" sz="2400" b="1" dirty="0">
                <a:solidFill>
                  <a:schemeClr val="bg1"/>
                </a:solidFill>
              </a:rPr>
              <a:t> configuración en máquina de integración.</a:t>
            </a:r>
          </a:p>
          <a:p>
            <a:pPr marL="0" indent="0">
              <a:lnSpc>
                <a:spcPct val="70000"/>
              </a:lnSpc>
              <a:buClr>
                <a:srgbClr val="39BCA4"/>
              </a:buClr>
              <a:buNone/>
            </a:pPr>
            <a:endParaRPr lang="es-ES" sz="24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>
                <a:solidFill>
                  <a:schemeClr val="bg1"/>
                </a:solidFill>
              </a:rPr>
              <a:t>Testeo de </a:t>
            </a:r>
            <a:r>
              <a:rPr lang="es-ES" sz="2400" b="1" dirty="0">
                <a:solidFill>
                  <a:schemeClr val="bg1"/>
                </a:solidFill>
              </a:rPr>
              <a:t>actualización</a:t>
            </a:r>
            <a:r>
              <a:rPr lang="es-ES" sz="2400" dirty="0">
                <a:solidFill>
                  <a:schemeClr val="bg1"/>
                </a:solidFill>
              </a:rPr>
              <a:t> (última contra primera).</a:t>
            </a:r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sz="24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>
                <a:solidFill>
                  <a:schemeClr val="bg1"/>
                </a:solidFill>
              </a:rPr>
              <a:t>Testeo de </a:t>
            </a:r>
            <a:r>
              <a:rPr lang="es-ES" sz="2400" b="1" dirty="0">
                <a:solidFill>
                  <a:schemeClr val="bg1"/>
                </a:solidFill>
              </a:rPr>
              <a:t>interfaz</a:t>
            </a:r>
            <a:r>
              <a:rPr lang="es-ES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sz="24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>
                <a:solidFill>
                  <a:schemeClr val="bg1"/>
                </a:solidFill>
              </a:rPr>
              <a:t>Testeo </a:t>
            </a:r>
            <a:r>
              <a:rPr lang="es-ES" sz="2400" b="1" dirty="0">
                <a:solidFill>
                  <a:schemeClr val="bg1"/>
                </a:solidFill>
              </a:rPr>
              <a:t>de configuración en la propia solución.</a:t>
            </a:r>
            <a:endParaRPr lang="es-ES" sz="24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sz="24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b="1" dirty="0" err="1">
                <a:solidFill>
                  <a:schemeClr val="bg1"/>
                </a:solidFill>
              </a:rPr>
              <a:t>Reporting</a:t>
            </a:r>
            <a:r>
              <a:rPr lang="es-ES" sz="2400" b="1" dirty="0">
                <a:solidFill>
                  <a:schemeClr val="bg1"/>
                </a:solidFill>
              </a:rPr>
              <a:t> automático de incidencias </a:t>
            </a:r>
            <a:r>
              <a:rPr lang="es-ES" sz="2400" dirty="0">
                <a:solidFill>
                  <a:schemeClr val="bg1"/>
                </a:solidFill>
              </a:rPr>
              <a:t>en </a:t>
            </a:r>
            <a:r>
              <a:rPr lang="es-ES" sz="2400" dirty="0" err="1">
                <a:solidFill>
                  <a:schemeClr val="bg1"/>
                </a:solidFill>
              </a:rPr>
              <a:t>background</a:t>
            </a:r>
            <a:r>
              <a:rPr lang="es-ES" sz="2400" dirty="0">
                <a:solidFill>
                  <a:schemeClr val="bg1"/>
                </a:solidFill>
              </a:rPr>
              <a:t> “centinela”.</a:t>
            </a:r>
          </a:p>
        </p:txBody>
      </p:sp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6144107" y="446790"/>
            <a:ext cx="10515600" cy="1325563"/>
          </a:xfrm>
        </p:spPr>
        <p:txBody>
          <a:bodyPr/>
          <a:lstStyle/>
          <a:p>
            <a:pPr lvl="0"/>
            <a:r>
              <a:rPr lang="es-ES" b="1" dirty="0" err="1">
                <a:solidFill>
                  <a:srgbClr val="2DB8B0"/>
                </a:solidFill>
                <a:latin typeface="+mn-lt"/>
              </a:rPr>
              <a:t>Testing</a:t>
            </a:r>
            <a:r>
              <a:rPr lang="es-ES" b="1" dirty="0">
                <a:solidFill>
                  <a:srgbClr val="2DB8B0"/>
                </a:solidFill>
                <a:latin typeface="+mn-lt"/>
              </a:rPr>
              <a:t> automatizado</a:t>
            </a:r>
            <a:br>
              <a:rPr lang="es-ES" b="1" dirty="0">
                <a:solidFill>
                  <a:srgbClr val="2DB8B0"/>
                </a:solidFill>
                <a:latin typeface="+mn-lt"/>
              </a:rPr>
            </a:br>
            <a:endParaRPr lang="es-ES" b="1" i="1" dirty="0">
              <a:solidFill>
                <a:srgbClr val="2DB8B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56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Resultado de imagen de background imag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92"/>
            <a:ext cx="12192000" cy="68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0"/>
          <p:cNvSpPr txBox="1"/>
          <p:nvPr/>
        </p:nvSpPr>
        <p:spPr>
          <a:xfrm>
            <a:off x="0" y="231297"/>
            <a:ext cx="4515556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800" b="0" i="0" u="none" strike="noStrike" kern="1200" cap="none" spc="0" baseline="0" dirty="0">
                <a:solidFill>
                  <a:srgbClr val="2DB7B0"/>
                </a:solidFill>
                <a:uFillTx/>
                <a:latin typeface="Calibri"/>
              </a:rPr>
              <a:t>Tecnologías</a:t>
            </a:r>
            <a:endParaRPr lang="es-ES" sz="4800" b="1" i="0" u="none" strike="noStrike" kern="1200" cap="none" spc="0" baseline="0" dirty="0">
              <a:solidFill>
                <a:srgbClr val="2DB7B0"/>
              </a:solidFill>
              <a:uFillTx/>
              <a:latin typeface="Calibri"/>
            </a:endParaRPr>
          </a:p>
        </p:txBody>
      </p:sp>
      <p:pic>
        <p:nvPicPr>
          <p:cNvPr id="3" name="Imagen 1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6873" y="1637681"/>
            <a:ext cx="2114001" cy="13015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n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1732" y="1651406"/>
            <a:ext cx="1223202" cy="12232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1908" y="1606043"/>
            <a:ext cx="904341" cy="12685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n 14"/>
          <p:cNvPicPr>
            <a:picLocks noChangeAspect="1"/>
          </p:cNvPicPr>
          <p:nvPr/>
        </p:nvPicPr>
        <p:blipFill>
          <a:blip r:embed="rId7" cstate="print"/>
          <a:srcRect b="18445"/>
          <a:stretch>
            <a:fillRect/>
          </a:stretch>
        </p:blipFill>
        <p:spPr>
          <a:xfrm>
            <a:off x="1403229" y="3452362"/>
            <a:ext cx="1321280" cy="10775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n 1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891" b="5507"/>
          <a:stretch>
            <a:fillRect/>
          </a:stretch>
        </p:blipFill>
        <p:spPr>
          <a:xfrm>
            <a:off x="6929231" y="5309957"/>
            <a:ext cx="1703289" cy="7956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n 16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1209" y="3602717"/>
            <a:ext cx="2727710" cy="9239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n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6733" y="3762454"/>
            <a:ext cx="2600763" cy="6197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n 18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04" r="14693"/>
          <a:stretch>
            <a:fillRect/>
          </a:stretch>
        </p:blipFill>
        <p:spPr>
          <a:xfrm>
            <a:off x="9615126" y="3389369"/>
            <a:ext cx="1577916" cy="12035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n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4553" y="5045723"/>
            <a:ext cx="1650345" cy="1135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29022" y="1376492"/>
            <a:ext cx="1912028" cy="19120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CuadroTexto 30"/>
          <p:cNvSpPr txBox="1"/>
          <p:nvPr/>
        </p:nvSpPr>
        <p:spPr>
          <a:xfrm>
            <a:off x="5312033" y="2752353"/>
            <a:ext cx="687217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>
                <a:solidFill>
                  <a:srgbClr val="68217A"/>
                </a:solidFill>
                <a:uFillTx/>
                <a:latin typeface="Calibri"/>
                <a:ea typeface="Segoe UI" pitchFamily="34"/>
                <a:cs typeface="Segoe UI" pitchFamily="34"/>
              </a:rPr>
              <a:t>.NET</a:t>
            </a:r>
          </a:p>
        </p:txBody>
      </p:sp>
      <p:pic>
        <p:nvPicPr>
          <p:cNvPr id="14" name="Imagen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46888" y="5234418"/>
            <a:ext cx="2122743" cy="9467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6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211" y="5158395"/>
            <a:ext cx="1450887" cy="10227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CuadroTexto 10"/>
          <p:cNvSpPr txBox="1"/>
          <p:nvPr/>
        </p:nvSpPr>
        <p:spPr>
          <a:xfrm>
            <a:off x="7780875" y="6357293"/>
            <a:ext cx="4515556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000" dirty="0" err="1">
                <a:latin typeface="Calibri"/>
              </a:rPr>
              <a:t>Teamcity</a:t>
            </a:r>
            <a:r>
              <a:rPr lang="es-ES" sz="2000" dirty="0">
                <a:latin typeface="Calibri"/>
              </a:rPr>
              <a:t> + </a:t>
            </a:r>
            <a:r>
              <a:rPr lang="es-ES" sz="2000" dirty="0" err="1">
                <a:latin typeface="Calibri"/>
              </a:rPr>
              <a:t>Nuget</a:t>
            </a:r>
            <a:r>
              <a:rPr lang="es-ES" sz="2000" dirty="0">
                <a:latin typeface="Calibri"/>
              </a:rPr>
              <a:t> + </a:t>
            </a:r>
            <a:r>
              <a:rPr lang="es-ES" sz="2000" dirty="0" err="1">
                <a:latin typeface="Calibri"/>
              </a:rPr>
              <a:t>Selenium</a:t>
            </a:r>
            <a:r>
              <a:rPr lang="es-ES" sz="2000" dirty="0">
                <a:latin typeface="Calibri"/>
              </a:rPr>
              <a:t> + Jasmine</a:t>
            </a:r>
            <a:endParaRPr lang="es-ES" sz="2000" b="1" i="0" u="none" strike="noStrike" kern="1200" cap="none" spc="0" baseline="0" dirty="0"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AD6C463-66ED-4035-B28D-BDC220DA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9" y="992595"/>
            <a:ext cx="10654878" cy="5002664"/>
          </a:xfrm>
          <a:prstGeom prst="rect">
            <a:avLst/>
          </a:prstGeom>
        </p:spPr>
      </p:pic>
      <p:pic>
        <p:nvPicPr>
          <p:cNvPr id="8" name="Imagen 29">
            <a:extLst>
              <a:ext uri="{FF2B5EF4-FFF2-40B4-BE49-F238E27FC236}">
                <a16:creationId xmlns:a16="http://schemas.microsoft.com/office/drawing/2014/main" id="{98B532E0-522B-4DB4-9DB6-1CF6B1D10BF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3576" y="26857"/>
            <a:ext cx="1193114" cy="11931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9E1EDF-2AAC-4A6C-B67F-B31A407FA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906" y="5917326"/>
            <a:ext cx="520432" cy="592050"/>
          </a:xfrm>
          <a:prstGeom prst="rect">
            <a:avLst/>
          </a:prstGeom>
        </p:spPr>
      </p:pic>
      <p:pic>
        <p:nvPicPr>
          <p:cNvPr id="2050" name="Picture 2" descr="Resultado de imagen de sonarqube">
            <a:extLst>
              <a:ext uri="{FF2B5EF4-FFF2-40B4-BE49-F238E27FC236}">
                <a16:creationId xmlns:a16="http://schemas.microsoft.com/office/drawing/2014/main" id="{D6BAC7F2-9BAA-4366-B606-250F592C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963" y="5892301"/>
            <a:ext cx="1703406" cy="6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teamcity">
            <a:extLst>
              <a:ext uri="{FF2B5EF4-FFF2-40B4-BE49-F238E27FC236}">
                <a16:creationId xmlns:a16="http://schemas.microsoft.com/office/drawing/2014/main" id="{0996F378-D2CB-41CC-91AD-2AE836E1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5" y="464280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git">
            <a:extLst>
              <a:ext uri="{FF2B5EF4-FFF2-40B4-BE49-F238E27FC236}">
                <a16:creationId xmlns:a16="http://schemas.microsoft.com/office/drawing/2014/main" id="{8B3D094A-2A96-4EB4-92C8-9CBF2A04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25" y="1083047"/>
            <a:ext cx="740304" cy="7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649D933-5C26-4C79-A322-A932BDDDF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1571" y="1881406"/>
            <a:ext cx="648858" cy="26812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BCADDBA-C121-4F48-8A8F-FC4F16BB25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68" y="527953"/>
            <a:ext cx="1690961" cy="49347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9C74B32-82A8-4F88-8EAC-E383E22961B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80" y="5071336"/>
            <a:ext cx="1191622" cy="362317"/>
          </a:xfrm>
          <a:prstGeom prst="rect">
            <a:avLst/>
          </a:prstGeom>
        </p:spPr>
      </p:pic>
      <p:pic>
        <p:nvPicPr>
          <p:cNvPr id="2062" name="Picture 14" descr="Resultado de imagen de selenium png">
            <a:extLst>
              <a:ext uri="{FF2B5EF4-FFF2-40B4-BE49-F238E27FC236}">
                <a16:creationId xmlns:a16="http://schemas.microsoft.com/office/drawing/2014/main" id="{5B52AE3E-E9C3-404F-89F3-41473FDF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64" y="5987131"/>
            <a:ext cx="428562" cy="4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6800EB-3585-43C7-A27A-561586A07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8" y="1299503"/>
            <a:ext cx="10668000" cy="3539421"/>
          </a:xfrm>
          <a:prstGeom prst="rect">
            <a:avLst/>
          </a:prstGeom>
        </p:spPr>
      </p:pic>
      <p:sp>
        <p:nvSpPr>
          <p:cNvPr id="4" name="CuadroTexto 10">
            <a:extLst>
              <a:ext uri="{FF2B5EF4-FFF2-40B4-BE49-F238E27FC236}">
                <a16:creationId xmlns:a16="http://schemas.microsoft.com/office/drawing/2014/main" id="{B49762E7-FC9E-4B6D-A8E2-F013049DC9EA}"/>
              </a:ext>
            </a:extLst>
          </p:cNvPr>
          <p:cNvSpPr txBox="1"/>
          <p:nvPr/>
        </p:nvSpPr>
        <p:spPr>
          <a:xfrm>
            <a:off x="231226" y="231297"/>
            <a:ext cx="11645463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800" b="0" i="0" u="none" strike="noStrike" kern="1200" cap="none" spc="0" baseline="0" dirty="0" err="1">
                <a:uFillTx/>
                <a:latin typeface="Calibri"/>
              </a:rPr>
              <a:t>Sec</a:t>
            </a:r>
            <a:r>
              <a:rPr lang="es-ES" sz="4800" b="0" i="0" u="none" strike="noStrike" kern="1200" cap="none" spc="0" baseline="0" dirty="0" err="1">
                <a:solidFill>
                  <a:srgbClr val="2DB7B0"/>
                </a:solidFill>
                <a:uFillTx/>
                <a:latin typeface="Calibri"/>
              </a:rPr>
              <a:t>Dev</a:t>
            </a:r>
            <a:r>
              <a:rPr lang="es-ES" sz="4800" b="0" i="0" u="none" strike="noStrike" kern="1200" cap="none" spc="0" baseline="0" dirty="0" err="1">
                <a:uFillTx/>
                <a:latin typeface="Calibri"/>
              </a:rPr>
              <a:t>Ops</a:t>
            </a:r>
            <a:endParaRPr lang="es-ES" sz="4800" b="1" i="0" u="none" strike="noStrike" kern="1200" cap="none" spc="0" baseline="0" dirty="0">
              <a:uFillTx/>
              <a:latin typeface="Calibri"/>
            </a:endParaRP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747F9356-1EBB-497E-9437-8F0F5D080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583" y="5291526"/>
            <a:ext cx="4156334" cy="1088571"/>
          </a:xfrm>
        </p:spPr>
        <p:txBody>
          <a:bodyPr/>
          <a:lstStyle/>
          <a:p>
            <a:r>
              <a:rPr lang="es-ES" sz="7200" b="1" dirty="0">
                <a:solidFill>
                  <a:srgbClr val="05B9B2"/>
                </a:solidFill>
              </a:rPr>
              <a:t>Preventiva</a:t>
            </a:r>
            <a:endParaRPr lang="es-ES" b="1" dirty="0">
              <a:solidFill>
                <a:srgbClr val="05B9B2"/>
              </a:solidFill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53384F1-7A0E-4E3E-831D-7FC1551BAF0A}"/>
              </a:ext>
            </a:extLst>
          </p:cNvPr>
          <p:cNvGrpSpPr/>
          <p:nvPr/>
        </p:nvGrpSpPr>
        <p:grpSpPr>
          <a:xfrm>
            <a:off x="5920575" y="5296777"/>
            <a:ext cx="838828" cy="1083320"/>
            <a:chOff x="4659334" y="5081384"/>
            <a:chExt cx="838828" cy="1083320"/>
          </a:xfrm>
        </p:grpSpPr>
        <p:sp>
          <p:nvSpPr>
            <p:cNvPr id="7" name="Título 3">
              <a:extLst>
                <a:ext uri="{FF2B5EF4-FFF2-40B4-BE49-F238E27FC236}">
                  <a16:creationId xmlns:a16="http://schemas.microsoft.com/office/drawing/2014/main" id="{00416A4F-188F-4CF3-89EF-751CC9DAF599}"/>
                </a:ext>
              </a:extLst>
            </p:cNvPr>
            <p:cNvSpPr txBox="1">
              <a:spLocks/>
            </p:cNvSpPr>
            <p:nvPr/>
          </p:nvSpPr>
          <p:spPr>
            <a:xfrm>
              <a:off x="4750676" y="5107656"/>
              <a:ext cx="747486" cy="105704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7200" b="1" dirty="0"/>
                <a:t>Y</a:t>
              </a:r>
              <a:endParaRPr lang="es-ES" b="1" dirty="0"/>
            </a:p>
          </p:txBody>
        </p:sp>
        <p:sp>
          <p:nvSpPr>
            <p:cNvPr id="8" name="Título 3">
              <a:extLst>
                <a:ext uri="{FF2B5EF4-FFF2-40B4-BE49-F238E27FC236}">
                  <a16:creationId xmlns:a16="http://schemas.microsoft.com/office/drawing/2014/main" id="{8AF87491-973D-476E-89C3-B263B44C08C6}"/>
                </a:ext>
              </a:extLst>
            </p:cNvPr>
            <p:cNvSpPr txBox="1">
              <a:spLocks/>
            </p:cNvSpPr>
            <p:nvPr/>
          </p:nvSpPr>
          <p:spPr>
            <a:xfrm>
              <a:off x="4659334" y="5081384"/>
              <a:ext cx="747486" cy="105704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7200" b="1" dirty="0"/>
                <a:t>O</a:t>
              </a:r>
              <a:endParaRPr lang="es-ES" b="1" dirty="0"/>
            </a:p>
          </p:txBody>
        </p:sp>
      </p:grpSp>
      <p:sp>
        <p:nvSpPr>
          <p:cNvPr id="9" name="Título 3">
            <a:extLst>
              <a:ext uri="{FF2B5EF4-FFF2-40B4-BE49-F238E27FC236}">
                <a16:creationId xmlns:a16="http://schemas.microsoft.com/office/drawing/2014/main" id="{ED65B613-78CA-4FDA-B369-784EE16A1F52}"/>
              </a:ext>
            </a:extLst>
          </p:cNvPr>
          <p:cNvSpPr txBox="1">
            <a:spLocks/>
          </p:cNvSpPr>
          <p:nvPr/>
        </p:nvSpPr>
        <p:spPr>
          <a:xfrm>
            <a:off x="6871765" y="5291526"/>
            <a:ext cx="542908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200" b="1" dirty="0"/>
              <a:t>Reactiva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40021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F268B1C-01D2-4D29-ABFB-EB2999DA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4"/>
          <a:stretch/>
        </p:blipFill>
        <p:spPr>
          <a:xfrm>
            <a:off x="-645458" y="10756"/>
            <a:ext cx="7794172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E3DD000-7F4D-4074-A12B-E9BCC9EB1FF0}"/>
              </a:ext>
            </a:extLst>
          </p:cNvPr>
          <p:cNvSpPr/>
          <p:nvPr/>
        </p:nvSpPr>
        <p:spPr>
          <a:xfrm>
            <a:off x="5647174" y="0"/>
            <a:ext cx="6536458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contenido 2"/>
          <p:cNvSpPr txBox="1">
            <a:spLocks noGrp="1"/>
          </p:cNvSpPr>
          <p:nvPr>
            <p:ph idx="1"/>
          </p:nvPr>
        </p:nvSpPr>
        <p:spPr>
          <a:xfrm>
            <a:off x="5972536" y="1670336"/>
            <a:ext cx="5807984" cy="45879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>
                <a:solidFill>
                  <a:schemeClr val="bg1"/>
                </a:solidFill>
              </a:rPr>
              <a:t>Análisis del código estático</a:t>
            </a:r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sz="24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>
                <a:solidFill>
                  <a:schemeClr val="bg1"/>
                </a:solidFill>
              </a:rPr>
              <a:t>Security </a:t>
            </a:r>
            <a:r>
              <a:rPr lang="es-ES" sz="2400" dirty="0" err="1">
                <a:solidFill>
                  <a:schemeClr val="bg1"/>
                </a:solidFill>
              </a:rPr>
              <a:t>Testing</a:t>
            </a:r>
            <a:r>
              <a:rPr lang="es-ES" sz="2400" dirty="0">
                <a:solidFill>
                  <a:schemeClr val="bg1"/>
                </a:solidFill>
              </a:rPr>
              <a:t> (hacking ético)</a:t>
            </a:r>
            <a:r>
              <a:rPr lang="es-ES" sz="2400" b="1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70000"/>
              </a:lnSpc>
              <a:buClr>
                <a:srgbClr val="39BCA4"/>
              </a:buClr>
              <a:buNone/>
            </a:pPr>
            <a:endParaRPr lang="es-ES" sz="24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>
                <a:solidFill>
                  <a:schemeClr val="bg1"/>
                </a:solidFill>
              </a:rPr>
              <a:t>Bloqueo Heurístico (mitigación de ataques)</a:t>
            </a:r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sz="24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 err="1">
                <a:solidFill>
                  <a:schemeClr val="bg1"/>
                </a:solidFill>
              </a:rPr>
              <a:t>FlexyGuard</a:t>
            </a:r>
            <a:r>
              <a:rPr lang="es-ES" sz="2400" dirty="0">
                <a:solidFill>
                  <a:schemeClr val="bg1"/>
                </a:solidFill>
              </a:rPr>
              <a:t> App</a:t>
            </a:r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sz="24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 err="1">
                <a:solidFill>
                  <a:schemeClr val="bg1"/>
                </a:solidFill>
              </a:rPr>
              <a:t>Sentinel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Agent</a:t>
            </a:r>
            <a:r>
              <a:rPr lang="es-ES" sz="2400" dirty="0">
                <a:solidFill>
                  <a:schemeClr val="bg1"/>
                </a:solidFill>
              </a:rPr>
              <a:t> (Auditoría forense)</a:t>
            </a:r>
          </a:p>
          <a:p>
            <a:pPr marL="0" indent="0">
              <a:lnSpc>
                <a:spcPct val="70000"/>
              </a:lnSpc>
              <a:buClr>
                <a:srgbClr val="39BCA4"/>
              </a:buClr>
              <a:buNone/>
            </a:pPr>
            <a:endParaRPr lang="es-ES" sz="24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  <a:buClr>
                <a:srgbClr val="39BCA4"/>
              </a:buClr>
            </a:pPr>
            <a:r>
              <a:rPr lang="es-ES" sz="2400" dirty="0">
                <a:solidFill>
                  <a:schemeClr val="bg1"/>
                </a:solidFill>
              </a:rPr>
              <a:t>Despliegue Continuo</a:t>
            </a:r>
          </a:p>
          <a:p>
            <a:pPr marL="0" indent="0">
              <a:lnSpc>
                <a:spcPct val="70000"/>
              </a:lnSpc>
              <a:buClr>
                <a:srgbClr val="39BCA4"/>
              </a:buClr>
              <a:buNone/>
            </a:pP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5866504" y="356935"/>
            <a:ext cx="6325496" cy="1325563"/>
          </a:xfrm>
        </p:spPr>
        <p:txBody>
          <a:bodyPr>
            <a:normAutofit fontScale="90000"/>
          </a:bodyPr>
          <a:lstStyle/>
          <a:p>
            <a:pPr lvl="0"/>
            <a:r>
              <a:rPr lang="es-ES" b="1" dirty="0">
                <a:solidFill>
                  <a:srgbClr val="2DB8B0"/>
                </a:solidFill>
                <a:latin typeface="+mn-lt"/>
              </a:rPr>
              <a:t>Amenaza y vulnerabilidades</a:t>
            </a:r>
            <a:br>
              <a:rPr lang="es-ES" b="1" dirty="0">
                <a:solidFill>
                  <a:srgbClr val="2DB8B0"/>
                </a:solidFill>
                <a:latin typeface="+mn-lt"/>
              </a:rPr>
            </a:br>
            <a:endParaRPr lang="es-ES" b="1" i="1" dirty="0">
              <a:solidFill>
                <a:srgbClr val="2DB8B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612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Image result for garrigues oficinas"/>
          <p:cNvPicPr>
            <a:picLocks noChangeAspect="1" noChangeArrowheads="1"/>
          </p:cNvPicPr>
          <p:nvPr/>
        </p:nvPicPr>
        <p:blipFill>
          <a:blip r:embed="rId3" cstate="print"/>
          <a:srcRect l="784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Rectángulo 4"/>
          <p:cNvSpPr/>
          <p:nvPr/>
        </p:nvSpPr>
        <p:spPr>
          <a:xfrm>
            <a:off x="-3342" y="0"/>
            <a:ext cx="6107259" cy="6858000"/>
          </a:xfrm>
          <a:prstGeom prst="rect">
            <a:avLst/>
          </a:prstGeom>
          <a:solidFill>
            <a:srgbClr val="09080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ectángulo 4"/>
          <p:cNvSpPr/>
          <p:nvPr/>
        </p:nvSpPr>
        <p:spPr>
          <a:xfrm>
            <a:off x="6084741" y="-5728"/>
            <a:ext cx="6107259" cy="6863728"/>
          </a:xfrm>
          <a:prstGeom prst="rect">
            <a:avLst/>
          </a:prstGeom>
          <a:solidFill>
            <a:schemeClr val="bg2">
              <a:lumMod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6502338" y="1490695"/>
            <a:ext cx="52253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Implantación de solución a medida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para la gestión de expedientes en área laboral y fiscal en España y Portugal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Sistema sustituido: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propio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Competencia: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sin dato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Usuarios: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+2.000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Departamento TI: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Sí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Entrega: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8 </a:t>
            </a:r>
            <a:r>
              <a:rPr lang="es-E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Sprints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4 semanas</a:t>
            </a:r>
          </a:p>
          <a:p>
            <a:endParaRPr lang="es-E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actual: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confidencial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395657" y="1532732"/>
            <a:ext cx="52253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dirty="0" err="1">
                <a:solidFill>
                  <a:schemeClr val="bg1"/>
                </a:solidFill>
                <a:latin typeface="Century Gothic" pitchFamily="34" charset="0"/>
              </a:rPr>
              <a:t>Garrigues</a:t>
            </a:r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 es una </a:t>
            </a:r>
            <a:r>
              <a:rPr lang="es-ES" b="1" dirty="0">
                <a:solidFill>
                  <a:schemeClr val="bg1"/>
                </a:solidFill>
                <a:latin typeface="Century Gothic" pitchFamily="34" charset="0"/>
              </a:rPr>
              <a:t>firma internacional de servicios legales y tributarios </a:t>
            </a:r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que asesora en derecho empresarial en los principales escenarios económicos del mercado global. Equipo integrado por dos mil personas de veinticinco nacionalidades diferentes que operan en Europa, África, Asia y América, con presencia  directa en trece países.</a:t>
            </a:r>
          </a:p>
          <a:p>
            <a:pPr fontAlgn="base"/>
            <a:endParaRPr lang="es-ES" dirty="0">
              <a:solidFill>
                <a:schemeClr val="bg1"/>
              </a:solidFill>
              <a:latin typeface="Century Gothic" pitchFamily="34" charset="0"/>
            </a:endParaRPr>
          </a:p>
          <a:p>
            <a:br>
              <a:rPr lang="es-ES" dirty="0">
                <a:solidFill>
                  <a:schemeClr val="bg1"/>
                </a:solidFill>
                <a:latin typeface="Century Gothic" pitchFamily="34" charset="0"/>
              </a:rPr>
            </a:br>
            <a:endParaRPr lang="es-E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1" name="10 Imagen" descr="garrigues-white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846" y="382595"/>
            <a:ext cx="1995548" cy="803762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2177" y="6186891"/>
            <a:ext cx="1707929" cy="48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8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epsagroup.com/uploads/imagenes_galeria/actividad_5.jpg"/>
          <p:cNvPicPr>
            <a:picLocks noChangeAspect="1" noChangeArrowheads="1"/>
          </p:cNvPicPr>
          <p:nvPr/>
        </p:nvPicPr>
        <p:blipFill>
          <a:blip r:embed="rId3" cstate="print"/>
          <a:srcRect l="49344" r="436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Rectángulo 4"/>
          <p:cNvSpPr/>
          <p:nvPr/>
        </p:nvSpPr>
        <p:spPr>
          <a:xfrm>
            <a:off x="0" y="-4098"/>
            <a:ext cx="6107259" cy="6862098"/>
          </a:xfrm>
          <a:prstGeom prst="rect">
            <a:avLst/>
          </a:prstGeom>
          <a:solidFill>
            <a:srgbClr val="09080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4"/>
          <p:cNvSpPr/>
          <p:nvPr/>
        </p:nvSpPr>
        <p:spPr>
          <a:xfrm>
            <a:off x="6084741" y="-5728"/>
            <a:ext cx="6107259" cy="6863728"/>
          </a:xfrm>
          <a:prstGeom prst="rect">
            <a:avLst/>
          </a:prstGeom>
          <a:solidFill>
            <a:schemeClr val="bg2">
              <a:lumMod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12 Imagen" descr="loog-epsa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632" y="323185"/>
            <a:ext cx="2660073" cy="744820"/>
          </a:xfrm>
          <a:prstGeom prst="rect">
            <a:avLst/>
          </a:prstGeom>
        </p:spPr>
      </p:pic>
      <p:sp>
        <p:nvSpPr>
          <p:cNvPr id="14" name="13 Rectángulo"/>
          <p:cNvSpPr/>
          <p:nvPr/>
        </p:nvSpPr>
        <p:spPr>
          <a:xfrm>
            <a:off x="6502338" y="1490695"/>
            <a:ext cx="52253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e implantación del sistema de producción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integrado con su actual ERP. Sede central en la</a:t>
            </a:r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 Comunidad de Madrid.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Presencia internacional en los 5 continentes.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Sistema sustituido: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propio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Competencia: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IBM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Usuarios: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+100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Departamento TI: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Sí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Entrega: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7 </a:t>
            </a:r>
            <a:r>
              <a:rPr lang="es-E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sprints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de 3 semanas</a:t>
            </a:r>
          </a:p>
          <a:p>
            <a:endParaRPr lang="es-E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actual: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Sistema de gestión y control de producción en minas.</a:t>
            </a:r>
          </a:p>
        </p:txBody>
      </p:sp>
      <p:sp>
        <p:nvSpPr>
          <p:cNvPr id="8" name="7 Rectángulo"/>
          <p:cNvSpPr/>
          <p:nvPr/>
        </p:nvSpPr>
        <p:spPr>
          <a:xfrm>
            <a:off x="395657" y="1532732"/>
            <a:ext cx="52253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entury Gothic" pitchFamily="34" charset="0"/>
              </a:rPr>
              <a:t>EPSA</a:t>
            </a:r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 es una empresa global e integral de movimiento de tierras. Realiza servicios de Movimiento de tierras y Mantenimiento de equipos. Minería a cielo abierto, perforación, voladura, obras hidráulicas…, son algunas de sus líneas de especialización.</a:t>
            </a:r>
            <a:br>
              <a:rPr lang="es-ES" dirty="0">
                <a:solidFill>
                  <a:schemeClr val="bg1"/>
                </a:solidFill>
                <a:latin typeface="Century Gothic" pitchFamily="34" charset="0"/>
              </a:rPr>
            </a:br>
            <a:endParaRPr lang="es-E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1" name="Imagen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2177" y="6186891"/>
            <a:ext cx="1707929" cy="48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esultado de imagen de lidl fresco"/>
          <p:cNvPicPr>
            <a:picLocks noChangeAspect="1" noChangeArrowheads="1"/>
          </p:cNvPicPr>
          <p:nvPr/>
        </p:nvPicPr>
        <p:blipFill>
          <a:blip r:embed="rId3" cstate="print"/>
          <a:srcRect t="15238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  <p:sp>
        <p:nvSpPr>
          <p:cNvPr id="5" name="Rectángulo 4"/>
          <p:cNvSpPr/>
          <p:nvPr/>
        </p:nvSpPr>
        <p:spPr>
          <a:xfrm>
            <a:off x="-3342" y="7782"/>
            <a:ext cx="6107259" cy="6850218"/>
          </a:xfrm>
          <a:prstGeom prst="rect">
            <a:avLst/>
          </a:prstGeom>
          <a:solidFill>
            <a:srgbClr val="09080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4"/>
          <p:cNvSpPr/>
          <p:nvPr/>
        </p:nvSpPr>
        <p:spPr>
          <a:xfrm>
            <a:off x="6084741" y="-5728"/>
            <a:ext cx="6107259" cy="6863728"/>
          </a:xfrm>
          <a:prstGeom prst="rect">
            <a:avLst/>
          </a:prstGeom>
          <a:solidFill>
            <a:schemeClr val="bg2">
              <a:lumMod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1"/>
          <p:cNvSpPr txBox="1"/>
          <p:nvPr/>
        </p:nvSpPr>
        <p:spPr>
          <a:xfrm>
            <a:off x="391486" y="236490"/>
            <a:ext cx="4369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err="1">
                <a:solidFill>
                  <a:schemeClr val="bg1"/>
                </a:solidFill>
              </a:rPr>
              <a:t>Fresh</a:t>
            </a:r>
            <a:r>
              <a:rPr lang="es-ES" sz="4000" dirty="0" err="1">
                <a:solidFill>
                  <a:schemeClr val="bg1"/>
                </a:solidFill>
              </a:rPr>
              <a:t>trategy</a:t>
            </a:r>
            <a:r>
              <a:rPr lang="es-ES" sz="4000" dirty="0">
                <a:solidFill>
                  <a:schemeClr val="bg1"/>
                </a:solidFill>
              </a:rPr>
              <a:t> -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502338" y="1490695"/>
            <a:ext cx="52253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e implantación del sistema de gestión de la cadena de suministro de producto fresco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desde el campo hasta el lineal.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Sistema sustituido: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propio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Competencia: </a:t>
            </a:r>
            <a:r>
              <a:rPr lang="es-E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Hispatec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, SAP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Años como cliente: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&gt;1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Usuarios: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+100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Departamento TI: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Sí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Entrega: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Avance </a:t>
            </a:r>
            <a:r>
              <a:rPr lang="es-E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contínuo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en </a:t>
            </a:r>
            <a:r>
              <a:rPr lang="es-E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sprints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3 de semanas</a:t>
            </a:r>
          </a:p>
          <a:p>
            <a:endParaRPr lang="es-E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actual: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Ampliación funcional de acuerdo a la evolución de necesidades.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395657" y="1532732"/>
            <a:ext cx="52253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  <a:latin typeface="Century Gothic" pitchFamily="34" charset="0"/>
              </a:rPr>
              <a:t>Freshtrategy</a:t>
            </a:r>
            <a:r>
              <a:rPr lang="es-ES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es una consultora de estrategia, desarrollo e innovación en toda la cadena de valor del sector hortofrutícola. Con sede en Málaga y ámbito europeo trabaja para ser la mayor plataforma de conocimiento e innovación del sector hortofrutícola, creando valor y rentabilidad para todos los integrantes de la cadena de valor del sector hortofrutícola.</a:t>
            </a:r>
          </a:p>
        </p:txBody>
      </p:sp>
      <p:pic>
        <p:nvPicPr>
          <p:cNvPr id="10" name="Imagen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2177" y="6186891"/>
            <a:ext cx="1707929" cy="481917"/>
          </a:xfrm>
          <a:prstGeom prst="rect">
            <a:avLst/>
          </a:prstGeom>
        </p:spPr>
      </p:pic>
      <p:pic>
        <p:nvPicPr>
          <p:cNvPr id="11" name="10 Imagen" descr="logo-lid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1774" y="357088"/>
            <a:ext cx="1355178" cy="5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9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 b="1562"/>
          <a:stretch>
            <a:fillRect/>
          </a:stretch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</p:spPr>
      </p:pic>
      <p:sp>
        <p:nvSpPr>
          <p:cNvPr id="5" name="Rectángulo 4"/>
          <p:cNvSpPr/>
          <p:nvPr/>
        </p:nvSpPr>
        <p:spPr>
          <a:xfrm>
            <a:off x="-3342" y="0"/>
            <a:ext cx="6107259" cy="6858000"/>
          </a:xfrm>
          <a:prstGeom prst="rect">
            <a:avLst/>
          </a:prstGeom>
          <a:solidFill>
            <a:srgbClr val="09080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4"/>
          <p:cNvSpPr/>
          <p:nvPr/>
        </p:nvSpPr>
        <p:spPr>
          <a:xfrm>
            <a:off x="6084741" y="-5728"/>
            <a:ext cx="6107259" cy="6863728"/>
          </a:xfrm>
          <a:prstGeom prst="rect">
            <a:avLst/>
          </a:prstGeom>
          <a:solidFill>
            <a:schemeClr val="bg2">
              <a:lumMod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2177" y="6186891"/>
            <a:ext cx="1707929" cy="481917"/>
          </a:xfrm>
          <a:prstGeom prst="rect">
            <a:avLst/>
          </a:prstGeom>
        </p:spPr>
      </p:pic>
      <p:sp>
        <p:nvSpPr>
          <p:cNvPr id="7" name="7 Rectángulo"/>
          <p:cNvSpPr/>
          <p:nvPr/>
        </p:nvSpPr>
        <p:spPr>
          <a:xfrm>
            <a:off x="6536675" y="1305342"/>
            <a:ext cx="5225331" cy="45243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Implantación de solución a medida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para la automatización de los procesos y procedimientos de recobro integrado con su actual ERP.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Sistema sustituido: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propio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Competencia: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Oracle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Años como cliente: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&gt;8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Usuarios: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+600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Departamento TI: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Sí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Entrega: </a:t>
            </a:r>
            <a:r>
              <a:rPr lang="es-E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sprints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de 4 semanas</a:t>
            </a:r>
          </a:p>
          <a:p>
            <a:endParaRPr lang="es-E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actual: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actualización y ampliación funcional para el sistema de gestión de recobro.</a:t>
            </a:r>
          </a:p>
        </p:txBody>
      </p:sp>
      <p:sp>
        <p:nvSpPr>
          <p:cNvPr id="8" name="11 Rectángulo"/>
          <p:cNvSpPr/>
          <p:nvPr/>
        </p:nvSpPr>
        <p:spPr>
          <a:xfrm>
            <a:off x="429994" y="1347379"/>
            <a:ext cx="5225331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Reintegra, compañía del grupo Santander participada con </a:t>
            </a:r>
            <a:r>
              <a:rPr lang="es-ES" dirty="0" err="1">
                <a:solidFill>
                  <a:schemeClr val="bg1"/>
                </a:solidFill>
                <a:latin typeface="Century Gothic" pitchFamily="34" charset="0"/>
              </a:rPr>
              <a:t>Cesce</a:t>
            </a:r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 y </a:t>
            </a:r>
            <a:r>
              <a:rPr lang="es-ES" dirty="0" err="1">
                <a:solidFill>
                  <a:schemeClr val="bg1"/>
                </a:solidFill>
                <a:latin typeface="Century Gothic" pitchFamily="34" charset="0"/>
              </a:rPr>
              <a:t>First</a:t>
            </a:r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entury Gothic" pitchFamily="34" charset="0"/>
              </a:rPr>
              <a:t>Credit</a:t>
            </a:r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 dirigía su actividad ala gestión de recobro. En 2010 vendida al grupo noruego </a:t>
            </a:r>
            <a:r>
              <a:rPr lang="es-ES" dirty="0" err="1">
                <a:solidFill>
                  <a:schemeClr val="bg1"/>
                </a:solidFill>
                <a:latin typeface="Century Gothic" pitchFamily="34" charset="0"/>
              </a:rPr>
              <a:t>Lindorff</a:t>
            </a:r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, uno de los líderes europeos en operaciones de gestión de recobro. Banco Santander recuperó la actividad que actualmente gestiona directamente.</a:t>
            </a:r>
          </a:p>
          <a:p>
            <a:br>
              <a:rPr lang="es-ES" dirty="0">
                <a:solidFill>
                  <a:schemeClr val="bg1"/>
                </a:solidFill>
                <a:latin typeface="Century Gothic" pitchFamily="34" charset="0"/>
              </a:rPr>
            </a:br>
            <a:endParaRPr lang="es-ES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1" name="Picture 2" descr="image00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20" y="384415"/>
            <a:ext cx="2646526" cy="460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7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esultado de imagen de resuin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/>
          <a:stretch/>
        </p:blipFill>
        <p:spPr bwMode="auto">
          <a:xfrm>
            <a:off x="0" y="-34816"/>
            <a:ext cx="12185483" cy="688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-3342" y="-42800"/>
            <a:ext cx="6107259" cy="6900800"/>
          </a:xfrm>
          <a:prstGeom prst="rect">
            <a:avLst/>
          </a:prstGeom>
          <a:solidFill>
            <a:srgbClr val="09080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9 Imagen" descr="logo-resuins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291" y="307154"/>
            <a:ext cx="2681763" cy="539526"/>
          </a:xfrm>
          <a:prstGeom prst="rect">
            <a:avLst/>
          </a:prstGeom>
        </p:spPr>
      </p:pic>
      <p:sp>
        <p:nvSpPr>
          <p:cNvPr id="9" name="Rectángulo 4"/>
          <p:cNvSpPr/>
          <p:nvPr/>
        </p:nvSpPr>
        <p:spPr>
          <a:xfrm>
            <a:off x="6084741" y="-31532"/>
            <a:ext cx="6107259" cy="6889532"/>
          </a:xfrm>
          <a:prstGeom prst="rect">
            <a:avLst/>
          </a:prstGeom>
          <a:solidFill>
            <a:schemeClr val="bg2">
              <a:lumMod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6470805" y="1506460"/>
            <a:ext cx="52253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Implantación ERP, MRP y SGA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en todas las empresas del grupo. Sede central y planta de producción en la</a:t>
            </a:r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 C. Valenciana,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8 empresas a</a:t>
            </a:r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 nivel internacional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Sistema sustituido: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propio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Competencia: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SAP 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Años como cliente: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&lt;1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Usuarios: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+60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Departamento TI: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Sí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Tiempo hasta entrega: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12 meses</a:t>
            </a:r>
          </a:p>
          <a:p>
            <a:endParaRPr lang="es-E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actual: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Implantación global ERP,  CRM, MRP, SGA, e-</a:t>
            </a:r>
            <a:r>
              <a:rPr lang="es-E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commerce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y portales corporativos.(+250.000 euros)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395657" y="1532732"/>
            <a:ext cx="52253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  <a:latin typeface="Century Gothic" pitchFamily="34" charset="0"/>
              </a:rPr>
              <a:t>Resuinsa</a:t>
            </a:r>
            <a:r>
              <a:rPr lang="es-ES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es una compañía especializada en el textil para hostelería, con una trayectoria de 41 años en el sector textil. Presta servicio en los cinco continentes, a más de 8.000 clientes repartidos en 100 países, contando además con compañías en la República Dominicana, México, Panamá, USA, Cabo Verde, Mauricio, Sri Lanka y Costa Rica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35458" y="6266652"/>
            <a:ext cx="1387367" cy="355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5927" y="6258141"/>
            <a:ext cx="1707929" cy="48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4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4441666-4C63-47F0-A508-414CD2BA0FAC}"/>
              </a:ext>
            </a:extLst>
          </p:cNvPr>
          <p:cNvSpPr txBox="1"/>
          <p:nvPr/>
        </p:nvSpPr>
        <p:spPr>
          <a:xfrm>
            <a:off x="828553" y="3126114"/>
            <a:ext cx="10434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¿Qué vamos a aprender?</a:t>
            </a:r>
          </a:p>
          <a:p>
            <a:pPr algn="r"/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Agenda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05E82AC-66C7-46DB-9819-F2D73B645D40}"/>
              </a:ext>
            </a:extLst>
          </p:cNvPr>
          <p:cNvSpPr/>
          <p:nvPr/>
        </p:nvSpPr>
        <p:spPr>
          <a:xfrm rot="5400000">
            <a:off x="10529939" y="338974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3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xes para instituto valenciano oncolog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</p:spPr>
      </p:pic>
      <p:sp>
        <p:nvSpPr>
          <p:cNvPr id="5" name="Rectángulo 4"/>
          <p:cNvSpPr/>
          <p:nvPr/>
        </p:nvSpPr>
        <p:spPr>
          <a:xfrm>
            <a:off x="-3342" y="-11876"/>
            <a:ext cx="6107259" cy="6869876"/>
          </a:xfrm>
          <a:prstGeom prst="rect">
            <a:avLst/>
          </a:prstGeom>
          <a:solidFill>
            <a:srgbClr val="09080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  <a:buFont typeface="Arial" pitchFamily="34" charset="0"/>
              <a:buChar char="•"/>
            </a:pPr>
            <a:endParaRPr lang="es-ES" dirty="0"/>
          </a:p>
        </p:txBody>
      </p:sp>
      <p:sp>
        <p:nvSpPr>
          <p:cNvPr id="9" name="Rectángulo 4"/>
          <p:cNvSpPr/>
          <p:nvPr/>
        </p:nvSpPr>
        <p:spPr>
          <a:xfrm>
            <a:off x="6095374" y="-6971"/>
            <a:ext cx="6107259" cy="6875604"/>
          </a:xfrm>
          <a:prstGeom prst="rect">
            <a:avLst/>
          </a:prstGeom>
          <a:solidFill>
            <a:schemeClr val="bg2">
              <a:lumMod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862" y="192126"/>
            <a:ext cx="3029596" cy="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Imagen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2177" y="6186891"/>
            <a:ext cx="1707929" cy="481917"/>
          </a:xfrm>
          <a:prstGeom prst="rect">
            <a:avLst/>
          </a:prstGeom>
        </p:spPr>
      </p:pic>
      <p:sp>
        <p:nvSpPr>
          <p:cNvPr id="16" name="7 Rectángulo"/>
          <p:cNvSpPr/>
          <p:nvPr/>
        </p:nvSpPr>
        <p:spPr>
          <a:xfrm>
            <a:off x="6536675" y="1305342"/>
            <a:ext cx="5225331" cy="42473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Implantación de solución a medida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para la concentración y homogenización de desarrollos departamentales.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Sistema sustituido: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Desarrollo propio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Competencia: </a:t>
            </a:r>
            <a:endParaRPr lang="es-E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Años como cliente: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&lt;1</a:t>
            </a:r>
          </a:p>
          <a:p>
            <a:endParaRPr lang="es-E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Usuarios: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+100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Departamento TI: 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Sí</a:t>
            </a: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Entrega: </a:t>
            </a:r>
            <a:r>
              <a:rPr lang="es-E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sprints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de 4 semanas</a:t>
            </a:r>
          </a:p>
          <a:p>
            <a:endParaRPr lang="es-E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Proyecto actual:</a:t>
            </a:r>
            <a:r>
              <a:rPr lang="es-ES" dirty="0">
                <a:solidFill>
                  <a:schemeClr val="bg1"/>
                </a:solidFill>
                <a:latin typeface="Century Gothic" panose="020B0502020202020204" pitchFamily="34" charset="0"/>
              </a:rPr>
              <a:t> ampliación del alcance inicial y mejoras generales en su sistema de información.</a:t>
            </a:r>
          </a:p>
        </p:txBody>
      </p:sp>
      <p:sp>
        <p:nvSpPr>
          <p:cNvPr id="17" name="11 Rectángulo"/>
          <p:cNvSpPr/>
          <p:nvPr/>
        </p:nvSpPr>
        <p:spPr>
          <a:xfrm>
            <a:off x="429994" y="1347379"/>
            <a:ext cx="5225331" cy="39703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Desde su inauguración en 1976 el IVO ha sido un referente en el tratamiento de los procesos oncológicos, ofreciendo como centro monográfico oncológico, una asistencia integral a los pacientes con cáncer. La Fundación Instituto Valenciano de Oncología IVO es una entidad privada sin ánimo de lucro, cuyos patrimonio y recursos se destinan íntegramente a la lucha contra el cáncer en todas sus vertientes: </a:t>
            </a:r>
          </a:p>
          <a:p>
            <a:pPr fontAlgn="base"/>
            <a:r>
              <a:rPr lang="es-ES" dirty="0">
                <a:solidFill>
                  <a:schemeClr val="bg1"/>
                </a:solidFill>
                <a:latin typeface="Century Gothic" pitchFamily="34" charset="0"/>
              </a:rPr>
              <a:t>prevención, diagnóstico, tratamiento, investigación y docencia.</a:t>
            </a:r>
          </a:p>
          <a:p>
            <a:br>
              <a:rPr lang="es-ES" dirty="0">
                <a:solidFill>
                  <a:schemeClr val="bg1"/>
                </a:solidFill>
                <a:latin typeface="Century Gothic" pitchFamily="34" charset="0"/>
              </a:rPr>
            </a:br>
            <a:endParaRPr lang="es-ES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ángulo 4"/>
          <p:cNvSpPr/>
          <p:nvPr/>
        </p:nvSpPr>
        <p:spPr>
          <a:xfrm>
            <a:off x="-3342" y="0"/>
            <a:ext cx="12195342" cy="6858000"/>
          </a:xfrm>
          <a:prstGeom prst="rect">
            <a:avLst/>
          </a:prstGeom>
          <a:solidFill>
            <a:srgbClr val="09080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7 Imagen" descr="logo-flexygo-nuevo-todo-ver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5584" y="1973039"/>
            <a:ext cx="6416566" cy="205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D4DFDB50-122D-47AD-98BA-E58BBE463E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6" b="153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06848DF-08AC-48C3-801B-966380D471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6" b="15326"/>
          <a:stretch/>
        </p:blipFill>
        <p:spPr>
          <a:xfrm>
            <a:off x="0" y="510009"/>
            <a:ext cx="11285316" cy="634799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421500F-A2D9-4B51-B62C-53C2B2F29F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1" y="220805"/>
            <a:ext cx="2911998" cy="931840"/>
          </a:xfrm>
          <a:prstGeom prst="rect">
            <a:avLst/>
          </a:prstGeom>
          <a:effectLst/>
        </p:spPr>
      </p:pic>
      <p:sp>
        <p:nvSpPr>
          <p:cNvPr id="2" name="CuadroTexto 1">
            <a:hlinkClick r:id="rId5"/>
          </p:cNvPr>
          <p:cNvSpPr txBox="1"/>
          <p:nvPr/>
        </p:nvSpPr>
        <p:spPr>
          <a:xfrm>
            <a:off x="7109717" y="6190090"/>
            <a:ext cx="518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https://www.youtube.com/watch?v=oG9PK-Pvqf4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E8D713-5C0D-4CE7-AE02-54B2E60F9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DA74D4B-AEDB-4008-B3BB-C278989EAAEF}"/>
              </a:ext>
            </a:extLst>
          </p:cNvPr>
          <p:cNvSpPr/>
          <p:nvPr/>
        </p:nvSpPr>
        <p:spPr>
          <a:xfrm>
            <a:off x="-3343" y="0"/>
            <a:ext cx="12195342" cy="6940956"/>
          </a:xfrm>
          <a:prstGeom prst="rect">
            <a:avLst/>
          </a:prstGeom>
          <a:solidFill>
            <a:srgbClr val="D4128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842513-633E-4C79-A574-DDC8C58DE2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70" y="-82956"/>
            <a:ext cx="7450480" cy="29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343FBAE-0C08-4059-BE68-2AD1CF20E0C2}"/>
              </a:ext>
            </a:extLst>
          </p:cNvPr>
          <p:cNvSpPr/>
          <p:nvPr/>
        </p:nvSpPr>
        <p:spPr>
          <a:xfrm>
            <a:off x="0" y="0"/>
            <a:ext cx="705484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429ED6-0E72-4B14-BB96-3057BD538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5" t="38492" r="34140" b="39963"/>
          <a:stretch/>
        </p:blipFill>
        <p:spPr>
          <a:xfrm>
            <a:off x="8158971" y="91669"/>
            <a:ext cx="4033029" cy="1404000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BBDA1E1-6869-4FED-9AFC-A87DB511D470}"/>
              </a:ext>
            </a:extLst>
          </p:cNvPr>
          <p:cNvSpPr txBox="1">
            <a:spLocks/>
          </p:cNvSpPr>
          <p:nvPr/>
        </p:nvSpPr>
        <p:spPr>
          <a:xfrm>
            <a:off x="491185" y="1578428"/>
            <a:ext cx="6181758" cy="482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Ser una fuente de generación de contenidos de soporte y aprendizaje</a:t>
            </a: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Añadir un punto más a la visibilidad de </a:t>
            </a:r>
            <a:r>
              <a:rPr lang="es-ES" b="1" dirty="0" err="1">
                <a:solidFill>
                  <a:schemeClr val="bg1"/>
                </a:solidFill>
              </a:rPr>
              <a:t>flexygo</a:t>
            </a: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Mecanismo de activación rápida de futuros desarrolladores</a:t>
            </a: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Certificar a la comunidad </a:t>
            </a:r>
            <a:r>
              <a:rPr lang="es-ES" b="1" dirty="0" err="1">
                <a:solidFill>
                  <a:schemeClr val="bg1"/>
                </a:solidFill>
              </a:rPr>
              <a:t>flexygo</a:t>
            </a: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/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361D0EB-6B59-4B24-88F7-912BF0BFAB95}"/>
              </a:ext>
            </a:extLst>
          </p:cNvPr>
          <p:cNvSpPr txBox="1">
            <a:spLocks/>
          </p:cNvSpPr>
          <p:nvPr/>
        </p:nvSpPr>
        <p:spPr>
          <a:xfrm>
            <a:off x="-252496" y="646294"/>
            <a:ext cx="538965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2DB8B0"/>
                </a:solidFill>
                <a:latin typeface="+mn-lt"/>
              </a:rPr>
              <a:t>Objetivos</a:t>
            </a:r>
            <a:br>
              <a:rPr lang="es-ES" b="1" dirty="0">
                <a:solidFill>
                  <a:srgbClr val="2DB8B0"/>
                </a:solidFill>
                <a:latin typeface="+mn-lt"/>
              </a:rPr>
            </a:br>
            <a:endParaRPr lang="es-ES" b="1" i="1" dirty="0">
              <a:solidFill>
                <a:srgbClr val="2DB8B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23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343FBAE-0C08-4059-BE68-2AD1CF20E0C2}"/>
              </a:ext>
            </a:extLst>
          </p:cNvPr>
          <p:cNvSpPr/>
          <p:nvPr/>
        </p:nvSpPr>
        <p:spPr>
          <a:xfrm>
            <a:off x="0" y="0"/>
            <a:ext cx="7054842" cy="68580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BBDA1E1-6869-4FED-9AFC-A87DB511D470}"/>
              </a:ext>
            </a:extLst>
          </p:cNvPr>
          <p:cNvSpPr txBox="1">
            <a:spLocks/>
          </p:cNvSpPr>
          <p:nvPr/>
        </p:nvSpPr>
        <p:spPr>
          <a:xfrm>
            <a:off x="491185" y="2207012"/>
            <a:ext cx="6181758" cy="441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Flexygo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LowCode</a:t>
            </a:r>
            <a:r>
              <a:rPr lang="es-ES" b="1" dirty="0">
                <a:solidFill>
                  <a:schemeClr val="bg1"/>
                </a:solidFill>
              </a:rPr>
              <a:t> (</a:t>
            </a:r>
            <a:r>
              <a:rPr lang="es-ES" b="1" dirty="0" err="1">
                <a:solidFill>
                  <a:schemeClr val="bg1"/>
                </a:solidFill>
              </a:rPr>
              <a:t>all</a:t>
            </a:r>
            <a:r>
              <a:rPr lang="es-ES" b="1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Flexygo</a:t>
            </a:r>
            <a:r>
              <a:rPr lang="es-ES" b="1" dirty="0">
                <a:solidFill>
                  <a:schemeClr val="bg1"/>
                </a:solidFill>
              </a:rPr>
              <a:t> Apps (</a:t>
            </a:r>
            <a:r>
              <a:rPr lang="es-ES" b="1" dirty="0" err="1">
                <a:solidFill>
                  <a:schemeClr val="bg1"/>
                </a:solidFill>
              </a:rPr>
              <a:t>beginner</a:t>
            </a:r>
            <a:r>
              <a:rPr lang="es-ES" b="1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Flexygo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Develop</a:t>
            </a:r>
            <a:r>
              <a:rPr lang="es-ES" b="1" dirty="0">
                <a:solidFill>
                  <a:schemeClr val="bg1"/>
                </a:solidFill>
              </a:rPr>
              <a:t> (</a:t>
            </a:r>
            <a:r>
              <a:rPr lang="es-ES" b="1" dirty="0" err="1">
                <a:solidFill>
                  <a:schemeClr val="bg1"/>
                </a:solidFill>
              </a:rPr>
              <a:t>intermediate</a:t>
            </a:r>
            <a:r>
              <a:rPr lang="es-ES" b="1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Flexygo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Building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products</a:t>
            </a:r>
            <a:r>
              <a:rPr lang="es-ES" b="1" dirty="0">
                <a:solidFill>
                  <a:schemeClr val="bg1"/>
                </a:solidFill>
              </a:rPr>
              <a:t> (</a:t>
            </a:r>
            <a:r>
              <a:rPr lang="es-ES" b="1" dirty="0" err="1">
                <a:solidFill>
                  <a:schemeClr val="bg1"/>
                </a:solidFill>
              </a:rPr>
              <a:t>advanced</a:t>
            </a:r>
            <a:r>
              <a:rPr lang="es-ES" b="1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Project </a:t>
            </a:r>
            <a:r>
              <a:rPr lang="es-ES" b="1" dirty="0" err="1">
                <a:solidFill>
                  <a:schemeClr val="bg1"/>
                </a:solidFill>
              </a:rPr>
              <a:t>Certified</a:t>
            </a:r>
            <a:r>
              <a:rPr lang="es-ES" b="1" dirty="0">
                <a:solidFill>
                  <a:schemeClr val="bg1"/>
                </a:solidFill>
              </a:rPr>
              <a:t> Professional</a:t>
            </a: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Product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Certified</a:t>
            </a:r>
            <a:r>
              <a:rPr lang="es-ES" b="1" dirty="0">
                <a:solidFill>
                  <a:schemeClr val="bg1"/>
                </a:solidFill>
              </a:rPr>
              <a:t> Professional</a:t>
            </a: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>
                    <a:lumMod val="65000"/>
                  </a:schemeClr>
                </a:solidFill>
              </a:rPr>
              <a:t>Certified</a:t>
            </a:r>
            <a:r>
              <a:rPr lang="es-E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1">
                    <a:lumMod val="65000"/>
                  </a:schemeClr>
                </a:solidFill>
              </a:rPr>
              <a:t>Product</a:t>
            </a:r>
            <a:endParaRPr lang="es-ES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/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361D0EB-6B59-4B24-88F7-912BF0BFAB95}"/>
              </a:ext>
            </a:extLst>
          </p:cNvPr>
          <p:cNvSpPr txBox="1">
            <a:spLocks/>
          </p:cNvSpPr>
          <p:nvPr/>
        </p:nvSpPr>
        <p:spPr>
          <a:xfrm>
            <a:off x="-252496" y="646294"/>
            <a:ext cx="538965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2DB8B0"/>
                </a:solidFill>
                <a:latin typeface="+mn-lt"/>
              </a:rPr>
              <a:t>Cursos</a:t>
            </a:r>
            <a:br>
              <a:rPr lang="es-ES" b="1" dirty="0">
                <a:solidFill>
                  <a:srgbClr val="2DB8B0"/>
                </a:solidFill>
                <a:latin typeface="+mn-lt"/>
              </a:rPr>
            </a:br>
            <a:endParaRPr lang="es-ES" b="1" i="1" dirty="0">
              <a:solidFill>
                <a:srgbClr val="2DB8B0"/>
              </a:solidFill>
              <a:latin typeface="+mn-lt"/>
            </a:endParaRPr>
          </a:p>
        </p:txBody>
      </p:sp>
      <p:pic>
        <p:nvPicPr>
          <p:cNvPr id="8" name="Imagen 2">
            <a:extLst>
              <a:ext uri="{FF2B5EF4-FFF2-40B4-BE49-F238E27FC236}">
                <a16:creationId xmlns:a16="http://schemas.microsoft.com/office/drawing/2014/main" id="{48429ED6-0E72-4B14-BB96-3057BD538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5" t="38492" r="34140" b="39963"/>
          <a:stretch/>
        </p:blipFill>
        <p:spPr>
          <a:xfrm>
            <a:off x="8158971" y="91669"/>
            <a:ext cx="4033029" cy="1404000"/>
          </a:xfrm>
          <a:prstGeom prst="rect">
            <a:avLst/>
          </a:prstGeom>
        </p:spPr>
      </p:pic>
      <p:pic>
        <p:nvPicPr>
          <p:cNvPr id="2054" name="Picture 6" descr="Udemy Business - Apps en Google Play">
            <a:extLst>
              <a:ext uri="{FF2B5EF4-FFF2-40B4-BE49-F238E27FC236}">
                <a16:creationId xmlns:a16="http://schemas.microsoft.com/office/drawing/2014/main" id="{2DE65432-59BF-437E-99A9-AAAE38189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05" y="2199138"/>
            <a:ext cx="283285" cy="28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Udemy Business - Apps en Google Play">
            <a:extLst>
              <a:ext uri="{FF2B5EF4-FFF2-40B4-BE49-F238E27FC236}">
                <a16:creationId xmlns:a16="http://schemas.microsoft.com/office/drawing/2014/main" id="{572CBAC4-F933-445B-8D20-7CC0952E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06" y="2600001"/>
            <a:ext cx="283285" cy="28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95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689BF8-038C-4B0B-A980-0C310C425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7" y="1219200"/>
            <a:ext cx="1070818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343FBAE-0C08-4059-BE68-2AD1CF20E0C2}"/>
              </a:ext>
            </a:extLst>
          </p:cNvPr>
          <p:cNvSpPr/>
          <p:nvPr/>
        </p:nvSpPr>
        <p:spPr>
          <a:xfrm>
            <a:off x="0" y="0"/>
            <a:ext cx="705484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BBDA1E1-6869-4FED-9AFC-A87DB511D470}"/>
              </a:ext>
            </a:extLst>
          </p:cNvPr>
          <p:cNvSpPr txBox="1">
            <a:spLocks/>
          </p:cNvSpPr>
          <p:nvPr/>
        </p:nvSpPr>
        <p:spPr>
          <a:xfrm>
            <a:off x="491185" y="1971857"/>
            <a:ext cx="6181758" cy="4428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Vender aplicaciones desarrolladas con </a:t>
            </a:r>
            <a:r>
              <a:rPr lang="es-ES" b="1" dirty="0" err="1">
                <a:solidFill>
                  <a:schemeClr val="bg1"/>
                </a:solidFill>
              </a:rPr>
              <a:t>flexygo</a:t>
            </a: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Poner en valor a la comunidad </a:t>
            </a:r>
            <a:r>
              <a:rPr lang="es-ES" b="1" dirty="0" err="1">
                <a:solidFill>
                  <a:schemeClr val="bg1"/>
                </a:solidFill>
              </a:rPr>
              <a:t>flexygo</a:t>
            </a: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Dar visibilidad a profesionales en base sus experiencias</a:t>
            </a: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70000"/>
              </a:lnSpc>
              <a:buClr>
                <a:srgbClr val="39BCA4"/>
              </a:buClr>
              <a:buFont typeface="Arial" panose="020B0604020202020204" pitchFamily="34" charset="0"/>
              <a:buChar char="•"/>
            </a:pPr>
            <a:endParaRPr lang="es-ES" b="1" dirty="0"/>
          </a:p>
          <a:p>
            <a:pPr>
              <a:lnSpc>
                <a:spcPct val="70000"/>
              </a:lnSpc>
              <a:buClr>
                <a:srgbClr val="39BCA4"/>
              </a:buClr>
            </a:pPr>
            <a:endParaRPr lang="es-E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361D0EB-6B59-4B24-88F7-912BF0BFAB95}"/>
              </a:ext>
            </a:extLst>
          </p:cNvPr>
          <p:cNvSpPr txBox="1">
            <a:spLocks/>
          </p:cNvSpPr>
          <p:nvPr/>
        </p:nvSpPr>
        <p:spPr>
          <a:xfrm>
            <a:off x="-252496" y="646294"/>
            <a:ext cx="538965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2DB8B0"/>
                </a:solidFill>
                <a:latin typeface="+mn-lt"/>
              </a:rPr>
              <a:t>Objetivos</a:t>
            </a:r>
            <a:br>
              <a:rPr lang="es-ES" b="1" dirty="0">
                <a:solidFill>
                  <a:srgbClr val="2DB8B0"/>
                </a:solidFill>
                <a:latin typeface="+mn-lt"/>
              </a:rPr>
            </a:br>
            <a:endParaRPr lang="es-ES" b="1" i="1" dirty="0">
              <a:solidFill>
                <a:srgbClr val="2DB8B0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4CFCC1-39C9-4189-9B3C-C700AEA0A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257" y="171690"/>
            <a:ext cx="3810000" cy="15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4441666-4C63-47F0-A508-414CD2BA0FAC}"/>
              </a:ext>
            </a:extLst>
          </p:cNvPr>
          <p:cNvSpPr txBox="1"/>
          <p:nvPr/>
        </p:nvSpPr>
        <p:spPr>
          <a:xfrm>
            <a:off x="828553" y="3126114"/>
            <a:ext cx="10434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Toma de contacto</a:t>
            </a:r>
          </a:p>
          <a:p>
            <a:pPr algn="r"/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¡A practicar!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05E82AC-66C7-46DB-9819-F2D73B645D40}"/>
              </a:ext>
            </a:extLst>
          </p:cNvPr>
          <p:cNvSpPr/>
          <p:nvPr/>
        </p:nvSpPr>
        <p:spPr>
          <a:xfrm rot="5400000">
            <a:off x="10529939" y="338974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Formación </a:t>
            </a:r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lowcode</a:t>
            </a:r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 Universitario</a:t>
            </a: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Temario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64106" y="1715518"/>
            <a:ext cx="100612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INSTALACIÓN Y PUESTA EN MARCHA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Preparando el entono de desarrollo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Toma de contacto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ENTORNO DE USUARIO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Formularios de lista, visualización y edición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Búsqueda de la información. Filtros.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Menús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ENTORNO DE DESARROLLO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Panel de administración</a:t>
            </a:r>
            <a:endParaRPr lang="es-ES" sz="2000" b="1" dirty="0">
              <a:solidFill>
                <a:schemeClr val="tx1">
                  <a:lumMod val="50000"/>
                  <a:lumOff val="50000"/>
                </a:schemeClr>
              </a:solidFill>
              <a:latin typeface="Ubuntu" panose="020B060402020202020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Conceptos de objetos y colecciones</a:t>
            </a:r>
            <a:endParaRPr lang="es-ES" sz="2000" b="1" dirty="0">
              <a:solidFill>
                <a:schemeClr val="tx1">
                  <a:lumMod val="50000"/>
                  <a:lumOff val="50000"/>
                </a:schemeClr>
              </a:solidFill>
              <a:latin typeface="Ubuntu" panose="020B060402020202020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00053" y="1521618"/>
            <a:ext cx="18000" cy="4608000"/>
          </a:xfrm>
          <a:prstGeom prst="rect">
            <a:avLst/>
          </a:prstGeom>
          <a:solidFill>
            <a:srgbClr val="2DB7B0"/>
          </a:solidFill>
          <a:ln>
            <a:solidFill>
              <a:srgbClr val="2DB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637504" y="1888400"/>
            <a:ext cx="144000" cy="144000"/>
          </a:xfrm>
          <a:prstGeom prst="ellipse">
            <a:avLst/>
          </a:prstGeom>
          <a:solidFill>
            <a:srgbClr val="2DB7B0"/>
          </a:solidFill>
          <a:ln>
            <a:solidFill>
              <a:srgbClr val="2DB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637504" y="2859965"/>
            <a:ext cx="144000" cy="144000"/>
          </a:xfrm>
          <a:prstGeom prst="ellipse">
            <a:avLst/>
          </a:prstGeom>
          <a:solidFill>
            <a:srgbClr val="2DB7B0"/>
          </a:solidFill>
          <a:ln>
            <a:solidFill>
              <a:srgbClr val="2DB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637053" y="4737398"/>
            <a:ext cx="144000" cy="144000"/>
          </a:xfrm>
          <a:prstGeom prst="ellipse">
            <a:avLst/>
          </a:prstGeom>
          <a:solidFill>
            <a:srgbClr val="2DB7B0"/>
          </a:solidFill>
          <a:ln>
            <a:solidFill>
              <a:srgbClr val="2DB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26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Formación </a:t>
            </a:r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lowcode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Temario</a:t>
            </a:r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64106" y="1715518"/>
            <a:ext cx="1006129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CREAR FORMULARIO DE EDICIÓN, VISUALIZACIÓN Y LISTA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Asistente de generación de objetos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Controles básicos de tipo numeración, texto, teléfono, imágenes,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Diseño de formularios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Listas desplegables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Diseño de lista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Configuración de controles (propiedades de objeto)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Reutilización de configuración de controles (</a:t>
            </a:r>
            <a:r>
              <a:rPr lang="es-E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custom</a:t>
            </a: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 </a:t>
            </a:r>
            <a:r>
              <a:rPr lang="es-E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properties</a:t>
            </a: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)</a:t>
            </a:r>
          </a:p>
          <a:p>
            <a:pPr lvl="1"/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604020202020204" charset="0"/>
            </a:endParaRPr>
          </a:p>
          <a:p>
            <a:pPr lvl="1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PLANTILLAS DE LISTA Y VISUALIZACIÓN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Uso de </a:t>
            </a:r>
            <a:r>
              <a:rPr lang="es-E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templates</a:t>
            </a: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Ubuntu" panose="020B060402020202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Formats</a:t>
            </a: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Ubuntu" panose="020B060402020202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Nav-button</a:t>
            </a: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Ubuntu" panose="020B060402020202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Variables de contexto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Vistas de objeto</a:t>
            </a:r>
          </a:p>
          <a:p>
            <a:pPr lvl="1"/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60402020202020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Ubuntu" panose="020B060402020202020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Ubuntu" panose="020B060402020202020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00053" y="1521618"/>
            <a:ext cx="18000" cy="4608000"/>
          </a:xfrm>
          <a:prstGeom prst="rect">
            <a:avLst/>
          </a:prstGeom>
          <a:solidFill>
            <a:srgbClr val="2DB7B0"/>
          </a:solidFill>
          <a:ln>
            <a:solidFill>
              <a:srgbClr val="2DB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637504" y="1888400"/>
            <a:ext cx="144000" cy="144000"/>
          </a:xfrm>
          <a:prstGeom prst="ellipse">
            <a:avLst/>
          </a:prstGeom>
          <a:solidFill>
            <a:srgbClr val="2DB7B0"/>
          </a:solidFill>
          <a:ln>
            <a:solidFill>
              <a:srgbClr val="2DB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637053" y="4674336"/>
            <a:ext cx="144000" cy="144000"/>
          </a:xfrm>
          <a:prstGeom prst="ellipse">
            <a:avLst/>
          </a:prstGeom>
          <a:solidFill>
            <a:srgbClr val="2DB7B0"/>
          </a:solidFill>
          <a:ln>
            <a:solidFill>
              <a:srgbClr val="2DB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1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4441666-4C63-47F0-A508-414CD2BA0FAC}"/>
              </a:ext>
            </a:extLst>
          </p:cNvPr>
          <p:cNvSpPr txBox="1"/>
          <p:nvPr/>
        </p:nvSpPr>
        <p:spPr>
          <a:xfrm>
            <a:off x="828553" y="3126114"/>
            <a:ext cx="10434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¿Qué necesitamos?</a:t>
            </a:r>
          </a:p>
          <a:p>
            <a:pPr algn="r"/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Preparando el entorno de desarrollo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05E82AC-66C7-46DB-9819-F2D73B645D40}"/>
              </a:ext>
            </a:extLst>
          </p:cNvPr>
          <p:cNvSpPr/>
          <p:nvPr/>
        </p:nvSpPr>
        <p:spPr>
          <a:xfrm rot="5400000">
            <a:off x="10529939" y="338974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Formación </a:t>
            </a:r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lowcode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Herramientas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64106" y="1715518"/>
            <a:ext cx="106753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IIS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Video de instalación en nuestro canal </a:t>
            </a:r>
            <a:r>
              <a:rPr lang="es-E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Youtube</a:t>
            </a: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Ubuntu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SQL SEVER 2016 O SUPERIOR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Con autenticación mixta</a:t>
            </a: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SQL Management Studio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Video de instalación en nuestro canal de </a:t>
            </a:r>
            <a:r>
              <a:rPr lang="es-E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Youtube</a:t>
            </a:r>
            <a:endParaRPr lang="es-ES" sz="24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604020202020204" charset="0"/>
            </a:endParaRPr>
          </a:p>
          <a:p>
            <a:pPr lvl="1"/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  <a:hlinkClick r:id="rId3"/>
              </a:rPr>
              <a:t>https://nuget.flexygo.com/setup/academyctrackinstaller.zip</a:t>
            </a: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Ubuntu" panose="020B060402020202020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604020202020204" charset="0"/>
              </a:rPr>
              <a:t>ÚLTIMO ISTALADOR DE FLEXYGO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https://nuget.flexygo.com</a:t>
            </a: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604020202020204" charset="0"/>
              </a:rPr>
              <a:t>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59" y="1670492"/>
            <a:ext cx="516772" cy="5167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2" y="2412836"/>
            <a:ext cx="389605" cy="389605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92919" y="5343525"/>
            <a:ext cx="495300" cy="347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56"/>
          <a:stretch/>
        </p:blipFill>
        <p:spPr>
          <a:xfrm>
            <a:off x="572931" y="3955162"/>
            <a:ext cx="344708" cy="5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6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61B1742-C6A5-4146-B325-7A7B8FA123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31748" r="7523" b="56485"/>
          <a:stretch/>
        </p:blipFill>
        <p:spPr>
          <a:xfrm>
            <a:off x="0" y="0"/>
            <a:ext cx="12192000" cy="779586"/>
          </a:xfrm>
          <a:prstGeom prst="rect">
            <a:avLst/>
          </a:prstGeom>
        </p:spPr>
      </p:pic>
      <p:pic>
        <p:nvPicPr>
          <p:cNvPr id="2050" name="Picture 2" descr="http://www.nopuedocreer.com/quelohayaninventado/wp-content/images/2011/05/switch-pocket-knif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307" y="3159088"/>
            <a:ext cx="4118939" cy="286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1 Título"/>
          <p:cNvSpPr txBox="1">
            <a:spLocks/>
          </p:cNvSpPr>
          <p:nvPr/>
        </p:nvSpPr>
        <p:spPr bwMode="auto">
          <a:xfrm>
            <a:off x="1998436" y="1441989"/>
            <a:ext cx="8974364" cy="106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Herramienta</a:t>
            </a:r>
            <a:r>
              <a:rPr lang="en-US" alt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s-E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Code</a:t>
            </a:r>
            <a:endParaRPr lang="en-US" altLang="es-ES" sz="36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defRPr/>
            </a:pPr>
            <a:endParaRPr lang="es-ES" altLang="es-ES" sz="1600" i="1" dirty="0">
              <a:solidFill>
                <a:srgbClr val="03BEA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3189"/>
            <a:ext cx="12192000" cy="788723"/>
          </a:xfrm>
          <a:prstGeom prst="rect">
            <a:avLst/>
          </a:prstGeom>
          <a:solidFill>
            <a:srgbClr val="03BEAD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1 Título"/>
          <p:cNvSpPr txBox="1">
            <a:spLocks/>
          </p:cNvSpPr>
          <p:nvPr/>
        </p:nvSpPr>
        <p:spPr bwMode="auto">
          <a:xfrm>
            <a:off x="1737121" y="241368"/>
            <a:ext cx="6316703" cy="7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6000" kern="1200">
                <a:solidFill>
                  <a:srgbClr val="0D63AB"/>
                </a:solidFill>
                <a:latin typeface="+mj-lt"/>
                <a:ea typeface="Arial Unicode MS" pitchFamily="34" charset="-128"/>
                <a:cs typeface="Arial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D63AB"/>
                </a:solidFill>
                <a:latin typeface="Century Gothic" pitchFamily="34" charset="0"/>
                <a:ea typeface="Arial Unicode MS" pitchFamily="34" charset="-128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s-E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</a:t>
            </a:r>
            <a:r>
              <a:rPr lang="es-ES" altLang="es-E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ES?</a:t>
            </a:r>
            <a:br>
              <a:rPr lang="en-US" altLang="es-ES" sz="5400" dirty="0">
                <a:solidFill>
                  <a:srgbClr val="2AA1D2"/>
                </a:solidFill>
                <a:latin typeface="Raleway" panose="020B05030301010600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altLang="es-ES" sz="2800" dirty="0">
              <a:solidFill>
                <a:schemeClr val="bg1">
                  <a:lumMod val="65000"/>
                </a:schemeClr>
              </a:solidFill>
              <a:latin typeface="Raleway" panose="020B05030301010600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2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ersonalizar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EFFFE"/>
      </a:hlink>
      <a:folHlink>
        <a:srgbClr val="CA3A6B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6651</TotalTime>
  <Words>1490</Words>
  <Application>Microsoft Office PowerPoint</Application>
  <PresentationFormat>Panorámica</PresentationFormat>
  <Paragraphs>285</Paragraphs>
  <Slides>38</Slides>
  <Notes>29</Notes>
  <HiddenSlides>3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Century Gothic</vt:lpstr>
      <vt:lpstr>Raleway</vt:lpstr>
      <vt:lpstr>Tahoma</vt:lpstr>
      <vt:lpstr>Ubuntu</vt:lpstr>
      <vt:lpstr>Verdana</vt:lpstr>
      <vt:lpstr>Office Theme</vt:lpstr>
      <vt:lpstr>Image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Negocio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Low code  +  Desarrollo</vt:lpstr>
      <vt:lpstr>Productividad</vt:lpstr>
      <vt:lpstr>Innovación y  Modernización</vt:lpstr>
      <vt:lpstr>Testing automatizado </vt:lpstr>
      <vt:lpstr>Presentación de PowerPoint</vt:lpstr>
      <vt:lpstr>Presentación de PowerPoint</vt:lpstr>
      <vt:lpstr>Preventiva</vt:lpstr>
      <vt:lpstr>Amenaza y vulnerabilidades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Inmersión en FLEXYGO</dc:title>
  <dc:creator>David Miralpeix</dc:creator>
  <cp:lastModifiedBy>Daniel</cp:lastModifiedBy>
  <cp:revision>205</cp:revision>
  <dcterms:created xsi:type="dcterms:W3CDTF">2017-06-25T10:57:27Z</dcterms:created>
  <dcterms:modified xsi:type="dcterms:W3CDTF">2023-12-04T08:44:04Z</dcterms:modified>
</cp:coreProperties>
</file>